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58" r:id="rId3"/>
    <p:sldId id="259" r:id="rId4"/>
    <p:sldId id="264" r:id="rId5"/>
    <p:sldId id="263" r:id="rId6"/>
    <p:sldId id="271" r:id="rId7"/>
    <p:sldId id="287" r:id="rId8"/>
    <p:sldId id="270" r:id="rId9"/>
    <p:sldId id="286" r:id="rId10"/>
    <p:sldId id="299" r:id="rId11"/>
    <p:sldId id="302" r:id="rId12"/>
    <p:sldId id="301" r:id="rId13"/>
    <p:sldId id="303" r:id="rId14"/>
    <p:sldId id="304" r:id="rId15"/>
    <p:sldId id="300" r:id="rId16"/>
    <p:sldId id="261" r:id="rId17"/>
    <p:sldId id="290" r:id="rId18"/>
    <p:sldId id="292" r:id="rId19"/>
    <p:sldId id="305" r:id="rId20"/>
    <p:sldId id="289" r:id="rId21"/>
    <p:sldId id="293" r:id="rId22"/>
    <p:sldId id="294" r:id="rId23"/>
    <p:sldId id="295" r:id="rId24"/>
    <p:sldId id="296" r:id="rId25"/>
    <p:sldId id="297" r:id="rId26"/>
    <p:sldId id="298" r:id="rId27"/>
    <p:sldId id="291" r:id="rId28"/>
    <p:sldId id="308" r:id="rId29"/>
    <p:sldId id="306" r:id="rId30"/>
    <p:sldId id="262" r:id="rId31"/>
    <p:sldId id="307" r:id="rId32"/>
    <p:sldId id="280" r:id="rId33"/>
    <p:sldId id="309" r:id="rId34"/>
    <p:sldId id="312" r:id="rId35"/>
    <p:sldId id="285" r:id="rId3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5968"/>
    <a:srgbClr val="262626"/>
    <a:srgbClr val="FF0000"/>
    <a:srgbClr val="404040"/>
    <a:srgbClr val="7F7F7F"/>
    <a:srgbClr val="CABD6C"/>
    <a:srgbClr val="BFE2EB"/>
    <a:srgbClr val="9DB9B6"/>
    <a:srgbClr val="61C6E5"/>
    <a:srgbClr val="34B7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78" autoAdjust="0"/>
    <p:restoredTop sz="94291" autoAdjust="0"/>
  </p:normalViewPr>
  <p:slideViewPr>
    <p:cSldViewPr>
      <p:cViewPr varScale="1">
        <p:scale>
          <a:sx n="70" d="100"/>
          <a:sy n="70" d="100"/>
        </p:scale>
        <p:origin x="110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-292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应届毕业生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朋友介绍</c:v>
                </c:pt>
                <c:pt idx="1">
                  <c:v>学校社团</c:v>
                </c:pt>
                <c:pt idx="2">
                  <c:v>网络中介</c:v>
                </c:pt>
                <c:pt idx="3">
                  <c:v>没有渠道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0.17500000000000002</c:v>
                </c:pt>
                <c:pt idx="1">
                  <c:v>0.17500000000000002</c:v>
                </c:pt>
                <c:pt idx="2">
                  <c:v>0.52500000000000002</c:v>
                </c:pt>
                <c:pt idx="3">
                  <c:v>0.125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非应届毕业生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朋友介绍</c:v>
                </c:pt>
                <c:pt idx="1">
                  <c:v>学校社团</c:v>
                </c:pt>
                <c:pt idx="2">
                  <c:v>网络中介</c:v>
                </c:pt>
                <c:pt idx="3">
                  <c:v>没有渠道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 formatCode="0%">
                  <c:v>0.27700000000000002</c:v>
                </c:pt>
                <c:pt idx="1">
                  <c:v>0.30700000000000005</c:v>
                </c:pt>
                <c:pt idx="2">
                  <c:v>0.29200000000000004</c:v>
                </c:pt>
                <c:pt idx="3">
                  <c:v>0.12300000000000001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-269589920"/>
        <c:axId val="-269591552"/>
      </c:barChart>
      <c:catAx>
        <c:axId val="-26958992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-269591552"/>
        <c:crosses val="autoZero"/>
        <c:auto val="1"/>
        <c:lblAlgn val="ctr"/>
        <c:lblOffset val="100"/>
        <c:noMultiLvlLbl val="0"/>
      </c:catAx>
      <c:valAx>
        <c:axId val="-269591552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crossAx val="-269589920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应届毕业生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非常信任</c:v>
                </c:pt>
                <c:pt idx="1">
                  <c:v>可以尝试</c:v>
                </c:pt>
                <c:pt idx="2">
                  <c:v>不信任</c:v>
                </c:pt>
                <c:pt idx="3">
                  <c:v>不清楚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0.10199999999999998</c:v>
                </c:pt>
                <c:pt idx="1">
                  <c:v>0.81599999999999995</c:v>
                </c:pt>
                <c:pt idx="2">
                  <c:v>0</c:v>
                </c:pt>
                <c:pt idx="3">
                  <c:v>8.2000000000000003E-2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非应届毕业生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非常信任</c:v>
                </c:pt>
                <c:pt idx="1">
                  <c:v>可以尝试</c:v>
                </c:pt>
                <c:pt idx="2">
                  <c:v>不信任</c:v>
                </c:pt>
                <c:pt idx="3">
                  <c:v>不清楚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 formatCode="0%">
                  <c:v>9.0000000000000011E-2</c:v>
                </c:pt>
                <c:pt idx="1">
                  <c:v>0.69699999999999995</c:v>
                </c:pt>
                <c:pt idx="2">
                  <c:v>0.10600000000000001</c:v>
                </c:pt>
                <c:pt idx="3">
                  <c:v>0.10600000000000001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-269589376"/>
        <c:axId val="-269588832"/>
      </c:barChart>
      <c:catAx>
        <c:axId val="-26958937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-269588832"/>
        <c:crosses val="autoZero"/>
        <c:auto val="1"/>
        <c:lblAlgn val="ctr"/>
        <c:lblOffset val="100"/>
        <c:noMultiLvlLbl val="0"/>
      </c:catAx>
      <c:valAx>
        <c:axId val="-269588832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crossAx val="-269589376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9.9866256875370901E-2"/>
          <c:y val="0.1362280194208951"/>
          <c:w val="0.48859235677655033"/>
          <c:h val="0.747237708582077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Sheet1!$A$2:$A$6</c:f>
              <c:strCache>
                <c:ptCount val="5"/>
                <c:pt idx="0">
                  <c:v>就业咨询</c:v>
                </c:pt>
                <c:pt idx="1">
                  <c:v>校园招聘</c:v>
                </c:pt>
                <c:pt idx="2">
                  <c:v>薪酬信息</c:v>
                </c:pt>
                <c:pt idx="3">
                  <c:v>校友资源</c:v>
                </c:pt>
                <c:pt idx="4">
                  <c:v>其他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0.24300000000000002</c:v>
                </c:pt>
                <c:pt idx="1">
                  <c:v>0.28600000000000003</c:v>
                </c:pt>
                <c:pt idx="2">
                  <c:v>0.26100000000000001</c:v>
                </c:pt>
                <c:pt idx="3">
                  <c:v>0.13900000000000001</c:v>
                </c:pt>
                <c:pt idx="4">
                  <c:v>6.0000000000000005E-2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9.9866256875370901E-2"/>
          <c:y val="0.1362280194208951"/>
          <c:w val="0.48859235677655033"/>
          <c:h val="0.747237708582077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Sheet1!$A$2:$A$6</c:f>
              <c:strCache>
                <c:ptCount val="5"/>
                <c:pt idx="0">
                  <c:v>就业咨询</c:v>
                </c:pt>
                <c:pt idx="1">
                  <c:v>校园招聘</c:v>
                </c:pt>
                <c:pt idx="2">
                  <c:v>薪酬信息</c:v>
                </c:pt>
                <c:pt idx="3">
                  <c:v>校友资源</c:v>
                </c:pt>
                <c:pt idx="4">
                  <c:v>其他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0.28800000000000003</c:v>
                </c:pt>
                <c:pt idx="1">
                  <c:v>0.33300000000000007</c:v>
                </c:pt>
                <c:pt idx="2">
                  <c:v>0.18000000000000002</c:v>
                </c:pt>
                <c:pt idx="3">
                  <c:v>0.13500000000000001</c:v>
                </c:pt>
                <c:pt idx="4">
                  <c:v>5.3999999999999999E-2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3690124319432639"/>
          <c:y val="9.0032154340836029E-2"/>
          <c:w val="0.34683110656527777"/>
          <c:h val="0.87142163629635594"/>
        </c:manualLayout>
      </c:layout>
      <c:overlay val="0"/>
    </c:legend>
    <c:plotVisOnly val="1"/>
    <c:dispBlanksAs val="zero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7.png>
</file>

<file path=ppt/media/image2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png>
</file>

<file path=ppt/media/image4.jpeg>
</file>

<file path=ppt/media/image40.jpe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png>
</file>

<file path=ppt/media/image48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600ED1-253C-45AF-AB6C-202E6DE482F5}" type="datetimeFigureOut">
              <a:rPr lang="zh-CN" altLang="en-US" smtClean="0"/>
              <a:pPr/>
              <a:t>2015/5/9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C654CD-E3C6-48CF-B2B5-F833A4FA5A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924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%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C654CD-E3C6-48CF-B2B5-F833A4FA5A19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76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C654CD-E3C6-48CF-B2B5-F833A4FA5A19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873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6F3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8846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BD5ED40-B0DC-4FC6-9F32-512141D1E86D}" type="datetimeFigureOut">
              <a:rPr lang="zh-CN" altLang="en-US" smtClean="0"/>
              <a:pPr/>
              <a:t>2015/5/9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05D5E68-4B9B-44F5-83A8-557EA4F20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952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BD5ED40-B0DC-4FC6-9F32-512141D1E86D}" type="datetimeFigureOut">
              <a:rPr lang="zh-CN" altLang="en-US" smtClean="0"/>
              <a:pPr/>
              <a:t>2015/5/9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05D5E68-4B9B-44F5-83A8-557EA4F20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2743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6F3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6021288"/>
            <a:ext cx="9144000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7336067" y="6379593"/>
            <a:ext cx="1448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spc="80" dirty="0" smtClean="0">
                <a:ln w="3175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www.rapidppt.com</a:t>
            </a:r>
            <a:endParaRPr lang="zh-CN" altLang="en-US" sz="900" spc="80" dirty="0">
              <a:ln w="3175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051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BD5ED40-B0DC-4FC6-9F32-512141D1E86D}" type="datetimeFigureOut">
              <a:rPr lang="zh-CN" altLang="en-US" smtClean="0"/>
              <a:pPr/>
              <a:t>2015/5/9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05D5E68-4B9B-44F5-83A8-557EA4F20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845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BD5ED40-B0DC-4FC6-9F32-512141D1E86D}" type="datetimeFigureOut">
              <a:rPr lang="zh-CN" altLang="en-US" smtClean="0"/>
              <a:pPr/>
              <a:t>2015/5/9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05D5E68-4B9B-44F5-83A8-557EA4F20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1198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BD5ED40-B0DC-4FC6-9F32-512141D1E86D}" type="datetimeFigureOut">
              <a:rPr lang="zh-CN" altLang="en-US" smtClean="0"/>
              <a:pPr/>
              <a:t>2015/5/9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05D5E68-4B9B-44F5-83A8-557EA4F20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235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BD5ED40-B0DC-4FC6-9F32-512141D1E86D}" type="datetimeFigureOut">
              <a:rPr lang="zh-CN" altLang="en-US" smtClean="0"/>
              <a:pPr/>
              <a:t>2015/5/9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05D5E68-4B9B-44F5-83A8-557EA4F20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399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BD5ED40-B0DC-4FC6-9F32-512141D1E86D}" type="datetimeFigureOut">
              <a:rPr lang="zh-CN" altLang="en-US" smtClean="0"/>
              <a:pPr/>
              <a:t>2015/5/9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876256" y="6309320"/>
            <a:ext cx="2133600" cy="365125"/>
          </a:xfrm>
          <a:prstGeom prst="rect">
            <a:avLst/>
          </a:prstGeom>
        </p:spPr>
        <p:txBody>
          <a:bodyPr/>
          <a:lstStyle/>
          <a:p>
            <a:fld id="{105D5E68-4B9B-44F5-83A8-557EA4F20129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53751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BD5ED40-B0DC-4FC6-9F32-512141D1E86D}" type="datetimeFigureOut">
              <a:rPr lang="zh-CN" altLang="en-US" smtClean="0"/>
              <a:pPr/>
              <a:t>2015/5/9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05D5E68-4B9B-44F5-83A8-557EA4F20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328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BD5ED40-B0DC-4FC6-9F32-512141D1E86D}" type="datetimeFigureOut">
              <a:rPr lang="zh-CN" altLang="en-US" smtClean="0"/>
              <a:pPr/>
              <a:t>2015/5/9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05D5E68-4B9B-44F5-83A8-557EA4F20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257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6021288"/>
            <a:ext cx="9144000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7336067" y="6379593"/>
            <a:ext cx="1448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spc="80" dirty="0" smtClean="0">
                <a:ln w="3175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www.rapidppt.com</a:t>
            </a:r>
            <a:endParaRPr lang="zh-CN" altLang="en-US" sz="900" spc="80" dirty="0">
              <a:ln w="3175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947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microsoft.com/office/2007/relationships/hdphoto" Target="../media/hdphoto1.wdp"/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34.png"/><Relationship Id="rId5" Type="http://schemas.openxmlformats.org/officeDocument/2006/relationships/image" Target="../media/image29.png"/><Relationship Id="rId15" Type="http://schemas.microsoft.com/office/2007/relationships/hdphoto" Target="../media/hdphoto2.wdp"/><Relationship Id="rId10" Type="http://schemas.openxmlformats.org/officeDocument/2006/relationships/image" Target="../media/image33.png"/><Relationship Id="rId4" Type="http://schemas.openxmlformats.org/officeDocument/2006/relationships/image" Target="../media/image28.png"/><Relationship Id="rId9" Type="http://schemas.openxmlformats.org/officeDocument/2006/relationships/image" Target="../media/image32.png"/><Relationship Id="rId1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gif"/><Relationship Id="rId7" Type="http://schemas.openxmlformats.org/officeDocument/2006/relationships/image" Target="../media/image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jpeg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5.jpeg"/><Relationship Id="rId4" Type="http://schemas.openxmlformats.org/officeDocument/2006/relationships/image" Target="../media/image4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/>
        </p:nvSpPr>
        <p:spPr>
          <a:xfrm>
            <a:off x="579476" y="1726309"/>
            <a:ext cx="8064896" cy="4427621"/>
          </a:xfrm>
          <a:custGeom>
            <a:avLst/>
            <a:gdLst/>
            <a:ahLst/>
            <a:cxnLst/>
            <a:rect l="l" t="t" r="r" b="b"/>
            <a:pathLst>
              <a:path w="8064896" h="4427621">
                <a:moveTo>
                  <a:pt x="309092" y="0"/>
                </a:moveTo>
                <a:lnTo>
                  <a:pt x="2862274" y="0"/>
                </a:lnTo>
                <a:cubicBezTo>
                  <a:pt x="2862274" y="646269"/>
                  <a:pt x="3386179" y="1170174"/>
                  <a:pt x="4032448" y="1170174"/>
                </a:cubicBezTo>
                <a:cubicBezTo>
                  <a:pt x="4678717" y="1170174"/>
                  <a:pt x="5202622" y="646269"/>
                  <a:pt x="5202622" y="0"/>
                </a:cubicBezTo>
                <a:lnTo>
                  <a:pt x="7755804" y="0"/>
                </a:lnTo>
                <a:cubicBezTo>
                  <a:pt x="7926511" y="0"/>
                  <a:pt x="8064896" y="138385"/>
                  <a:pt x="8064896" y="309092"/>
                </a:cubicBezTo>
                <a:lnTo>
                  <a:pt x="8064896" y="4118529"/>
                </a:lnTo>
                <a:cubicBezTo>
                  <a:pt x="8064896" y="4289236"/>
                  <a:pt x="7926511" y="4427621"/>
                  <a:pt x="7755804" y="4427621"/>
                </a:cubicBezTo>
                <a:lnTo>
                  <a:pt x="309092" y="4427621"/>
                </a:lnTo>
                <a:cubicBezTo>
                  <a:pt x="138385" y="4427621"/>
                  <a:pt x="0" y="4289236"/>
                  <a:pt x="0" y="4118529"/>
                </a:cubicBezTo>
                <a:lnTo>
                  <a:pt x="0" y="309092"/>
                </a:lnTo>
                <a:cubicBezTo>
                  <a:pt x="0" y="138385"/>
                  <a:pt x="138385" y="0"/>
                  <a:pt x="30909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775289" y="3068960"/>
            <a:ext cx="5570756" cy="10156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 fontAlgn="auto">
              <a:spcBef>
                <a:spcPts val="0"/>
              </a:spcBef>
              <a:spcAft>
                <a:spcPts val="0"/>
              </a:spcAft>
              <a:defRPr sz="4400">
                <a:ln w="12700">
                  <a:solidFill>
                    <a:schemeClr val="bg1"/>
                  </a:solidFill>
                </a:ln>
                <a:gradFill>
                  <a:gsLst>
                    <a:gs pos="0">
                      <a:srgbClr val="FFC000"/>
                    </a:gs>
                    <a:gs pos="21001">
                      <a:srgbClr val="FF8F8F"/>
                    </a:gs>
                    <a:gs pos="39000">
                      <a:schemeClr val="bg1"/>
                    </a:gs>
                    <a:gs pos="52000">
                      <a:srgbClr val="FFFF00"/>
                    </a:gs>
                    <a:gs pos="73000">
                      <a:srgbClr val="EE3F17"/>
                    </a:gs>
                    <a:gs pos="88000">
                      <a:srgbClr val="580000"/>
                    </a:gs>
                    <a:gs pos="100000">
                      <a:srgbClr val="510153"/>
                    </a:gs>
                  </a:gsLst>
                  <a:lin ang="5400000" scaled="0"/>
                </a:gradFill>
                <a:effectLst>
                  <a:glow rad="50800">
                    <a:schemeClr val="tx1">
                      <a:alpha val="3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叶根友刀锋黑草" pitchFamily="2" charset="-122"/>
                <a:ea typeface="叶根友刀锋黑草" pitchFamily="2" charset="-122"/>
              </a:defRPr>
            </a:lvl1pPr>
            <a:lvl2pPr marL="742950" indent="-28575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2pPr>
            <a:lvl3pPr marL="1143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3pPr>
            <a:lvl4pPr marL="1600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4pPr>
            <a:lvl5pPr marL="20574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9pPr>
          </a:lstStyle>
          <a:p>
            <a:r>
              <a:rPr lang="zh-CN" altLang="en-US" sz="6000" dirty="0" smtClean="0">
                <a:ln w="6350"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“石大就业帮”</a:t>
            </a:r>
            <a:endParaRPr lang="zh-CN" altLang="en-US" sz="6000" dirty="0">
              <a:ln w="6350"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1458220" y="2210267"/>
            <a:ext cx="1271020" cy="61975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6521287" y="2210267"/>
            <a:ext cx="1271020" cy="61975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79476" y="4966650"/>
            <a:ext cx="8064896" cy="1210587"/>
          </a:xfrm>
          <a:custGeom>
            <a:avLst/>
            <a:gdLst/>
            <a:ahLst/>
            <a:cxnLst/>
            <a:rect l="l" t="t" r="r" b="b"/>
            <a:pathLst>
              <a:path w="8064896" h="1512168">
                <a:moveTo>
                  <a:pt x="0" y="0"/>
                </a:moveTo>
                <a:lnTo>
                  <a:pt x="8064896" y="0"/>
                </a:lnTo>
                <a:lnTo>
                  <a:pt x="8064896" y="1203076"/>
                </a:lnTo>
                <a:cubicBezTo>
                  <a:pt x="8064896" y="1373783"/>
                  <a:pt x="7926511" y="1512168"/>
                  <a:pt x="7755804" y="1512168"/>
                </a:cubicBezTo>
                <a:lnTo>
                  <a:pt x="309092" y="1512168"/>
                </a:lnTo>
                <a:cubicBezTo>
                  <a:pt x="138385" y="1512168"/>
                  <a:pt x="0" y="1373783"/>
                  <a:pt x="0" y="1203076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指导老师：陈晨</a:t>
            </a:r>
            <a:endParaRPr lang="en-US" altLang="zh-CN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项目类型：创新训练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619672" y="0"/>
            <a:ext cx="936104" cy="2204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6688978" y="0"/>
            <a:ext cx="936104" cy="2204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652161" y="4273932"/>
            <a:ext cx="3792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移动客户端开发与实施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3014" y="567399"/>
            <a:ext cx="2317819" cy="231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666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2" presetClass="entr" presetSubtype="8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" grpId="0"/>
      <p:bldP spid="24" grpId="0" animBg="1"/>
      <p:bldP spid="26" grpId="0" animBg="1"/>
      <p:bldP spid="16" grpId="0" animBg="1"/>
      <p:bldP spid="2" grpId="0" animBg="1"/>
      <p:bldP spid="20" grpId="0" animBg="1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1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240819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需求调研</a:t>
              </a:r>
            </a:p>
          </p:txBody>
        </p:sp>
      </p:grpSp>
      <p:cxnSp>
        <p:nvCxnSpPr>
          <p:cNvPr id="20" name="肘形连接符 19"/>
          <p:cNvCxnSpPr>
            <a:stCxn id="16" idx="3"/>
          </p:cNvCxnSpPr>
          <p:nvPr/>
        </p:nvCxnSpPr>
        <p:spPr>
          <a:xfrm flipV="1">
            <a:off x="3357225" y="4083618"/>
            <a:ext cx="302333" cy="1"/>
          </a:xfrm>
          <a:prstGeom prst="bentConnector3">
            <a:avLst/>
          </a:prstGeom>
          <a:ln>
            <a:solidFill>
              <a:srgbClr val="E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6" idx="3"/>
            <a:endCxn id="18" idx="1"/>
          </p:cNvCxnSpPr>
          <p:nvPr/>
        </p:nvCxnSpPr>
        <p:spPr>
          <a:xfrm>
            <a:off x="3357225" y="4083619"/>
            <a:ext cx="604665" cy="925477"/>
          </a:xfrm>
          <a:prstGeom prst="bentConnector3">
            <a:avLst>
              <a:gd name="adj1" fmla="val 50000"/>
            </a:avLst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1547664" y="1943287"/>
            <a:ext cx="6706105" cy="3501937"/>
            <a:chOff x="1547664" y="1943287"/>
            <a:chExt cx="6706105" cy="3501937"/>
          </a:xfrm>
        </p:grpSpPr>
        <p:grpSp>
          <p:nvGrpSpPr>
            <p:cNvPr id="23" name="组合 22"/>
            <p:cNvGrpSpPr/>
            <p:nvPr/>
          </p:nvGrpSpPr>
          <p:grpSpPr>
            <a:xfrm>
              <a:off x="1547664" y="1943287"/>
              <a:ext cx="6673872" cy="3501937"/>
              <a:chOff x="1547664" y="1484784"/>
              <a:chExt cx="6673872" cy="3501937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547664" y="3188988"/>
                <a:ext cx="1809561" cy="872256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4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需求调研</a:t>
                </a:r>
                <a:endPara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3975055" y="2343604"/>
                <a:ext cx="1809561" cy="872256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网络调研</a:t>
                </a: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3961890" y="4114465"/>
                <a:ext cx="1809561" cy="872256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学生</a:t>
                </a:r>
                <a:endParaRPr lang="en-US" altLang="zh-CN" sz="2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fontAlgn="auto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问卷调查</a:t>
                </a:r>
                <a:endPara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19" name="肘形连接符 18"/>
              <p:cNvCxnSpPr>
                <a:stCxn id="16" idx="3"/>
                <a:endCxn id="17" idx="1"/>
              </p:cNvCxnSpPr>
              <p:nvPr/>
            </p:nvCxnSpPr>
            <p:spPr>
              <a:xfrm flipV="1">
                <a:off x="3357225" y="2779732"/>
                <a:ext cx="617830" cy="845384"/>
              </a:xfrm>
              <a:prstGeom prst="bentConnector3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肘形连接符 21"/>
              <p:cNvCxnSpPr>
                <a:endCxn id="16" idx="3"/>
              </p:cNvCxnSpPr>
              <p:nvPr/>
            </p:nvCxnSpPr>
            <p:spPr>
              <a:xfrm rot="16200000" flipV="1">
                <a:off x="3168359" y="3813981"/>
                <a:ext cx="680064" cy="302333"/>
              </a:xfrm>
              <a:prstGeom prst="bentConnector2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肘形连接符 23"/>
              <p:cNvCxnSpPr/>
              <p:nvPr/>
            </p:nvCxnSpPr>
            <p:spPr>
              <a:xfrm flipV="1">
                <a:off x="5794145" y="1920912"/>
                <a:ext cx="617830" cy="845384"/>
              </a:xfrm>
              <a:prstGeom prst="bentConnector3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矩形 24"/>
              <p:cNvSpPr/>
              <p:nvPr/>
            </p:nvSpPr>
            <p:spPr>
              <a:xfrm>
                <a:off x="6411975" y="1484784"/>
                <a:ext cx="1809561" cy="872256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前程无忧网</a:t>
                </a:r>
              </a:p>
            </p:txBody>
          </p:sp>
          <p:cxnSp>
            <p:nvCxnSpPr>
              <p:cNvPr id="26" name="肘形连接符 25"/>
              <p:cNvCxnSpPr/>
              <p:nvPr/>
            </p:nvCxnSpPr>
            <p:spPr>
              <a:xfrm>
                <a:off x="5807310" y="2761165"/>
                <a:ext cx="604666" cy="925478"/>
              </a:xfrm>
              <a:prstGeom prst="bentConnector3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矩形 26"/>
            <p:cNvSpPr/>
            <p:nvPr/>
          </p:nvSpPr>
          <p:spPr>
            <a:xfrm>
              <a:off x="6444208" y="3708872"/>
              <a:ext cx="1809561" cy="87225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就业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指导中心网站</a:t>
              </a:r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467544" y="1340768"/>
            <a:ext cx="53662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目的：调查我校学生需求情况</a:t>
            </a:r>
            <a:endParaRPr lang="en-US" altLang="zh-CN" sz="2000" b="1" dirty="0" smtClean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zh-CN" altLang="en-US" sz="20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分析现有软件，为设计提供思路借鉴</a:t>
            </a:r>
            <a:endParaRPr lang="zh-CN" altLang="en-US" sz="20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308304" y="6237312"/>
            <a:ext cx="1584176" cy="4320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872327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第一阶段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1550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问卷调查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743520" y="1586011"/>
            <a:ext cx="4104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获取就业信息的渠道</a:t>
            </a: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833468296"/>
              </p:ext>
            </p:extLst>
          </p:nvPr>
        </p:nvGraphicFramePr>
        <p:xfrm>
          <a:off x="952265" y="2348880"/>
          <a:ext cx="7791422" cy="3223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36103" y="1305422"/>
            <a:ext cx="7704856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调查</a:t>
            </a: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共收取有效问卷</a:t>
            </a:r>
            <a:r>
              <a:rPr lang="en-US" altLang="zh-CN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1150</a:t>
            </a: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份，其中应届毕业生</a:t>
            </a:r>
            <a:r>
              <a:rPr lang="en-US" altLang="zh-CN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490</a:t>
            </a: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人，占总人数的</a:t>
            </a:r>
            <a:r>
              <a:rPr lang="en-US" altLang="zh-CN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42.6%</a:t>
            </a: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；非应届毕业生</a:t>
            </a:r>
            <a:r>
              <a:rPr lang="en-US" altLang="zh-CN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660</a:t>
            </a: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人，占总人数的</a:t>
            </a:r>
            <a:r>
              <a:rPr lang="en-US" altLang="zh-CN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57.4%</a:t>
            </a:r>
            <a:endParaRPr lang="zh-CN" altLang="en-US" sz="20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308304" y="6237312"/>
            <a:ext cx="1584176" cy="4320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872327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第一阶段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9669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9" grpId="0">
        <p:bldAsOne/>
      </p:bldGraphic>
      <p:bldP spid="10" grpId="0"/>
      <p:bldP spid="10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问卷调查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99592" y="1536254"/>
            <a:ext cx="7704856" cy="4197002"/>
            <a:chOff x="865087" y="1536254"/>
            <a:chExt cx="7704856" cy="4197002"/>
          </a:xfrm>
        </p:grpSpPr>
        <p:graphicFrame>
          <p:nvGraphicFramePr>
            <p:cNvPr id="8" name="图表 7"/>
            <p:cNvGraphicFramePr/>
            <p:nvPr>
              <p:extLst>
                <p:ext uri="{D42A27DB-BD31-4B8C-83A1-F6EECF244321}">
                  <p14:modId xmlns:p14="http://schemas.microsoft.com/office/powerpoint/2010/main" val="544005970"/>
                </p:ext>
              </p:extLst>
            </p:nvPr>
          </p:nvGraphicFramePr>
          <p:xfrm>
            <a:off x="1071542" y="2492896"/>
            <a:ext cx="7033977" cy="32403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9" name="TextBox 8"/>
            <p:cNvSpPr txBox="1"/>
            <p:nvPr/>
          </p:nvSpPr>
          <p:spPr>
            <a:xfrm>
              <a:off x="865087" y="1536254"/>
              <a:ext cx="7704856" cy="4996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b="1" dirty="0" smtClean="0">
                  <a:solidFill>
                    <a:schemeClr val="tx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是否信任此类软件</a:t>
              </a:r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7308304" y="6237312"/>
            <a:ext cx="1584176" cy="4320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872327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第一阶段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785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问卷调查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43520" y="1586011"/>
            <a:ext cx="7758751" cy="3652481"/>
            <a:chOff x="743520" y="1586011"/>
            <a:chExt cx="7758751" cy="3652481"/>
          </a:xfrm>
        </p:grpSpPr>
        <p:sp>
          <p:nvSpPr>
            <p:cNvPr id="7" name="TextBox 6"/>
            <p:cNvSpPr txBox="1"/>
            <p:nvPr/>
          </p:nvSpPr>
          <p:spPr>
            <a:xfrm>
              <a:off x="743520" y="1586011"/>
              <a:ext cx="41044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tx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最想获得内容</a:t>
              </a:r>
            </a:p>
          </p:txBody>
        </p:sp>
        <p:graphicFrame>
          <p:nvGraphicFramePr>
            <p:cNvPr id="8" name="图表 7"/>
            <p:cNvGraphicFramePr/>
            <p:nvPr>
              <p:extLst>
                <p:ext uri="{D42A27DB-BD31-4B8C-83A1-F6EECF244321}">
                  <p14:modId xmlns:p14="http://schemas.microsoft.com/office/powerpoint/2010/main" val="2600837186"/>
                </p:ext>
              </p:extLst>
            </p:nvPr>
          </p:nvGraphicFramePr>
          <p:xfrm>
            <a:off x="1043608" y="1986121"/>
            <a:ext cx="4693930" cy="289502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aphicFrame>
          <p:nvGraphicFramePr>
            <p:cNvPr id="10" name="图表 9"/>
            <p:cNvGraphicFramePr/>
            <p:nvPr>
              <p:extLst>
                <p:ext uri="{D42A27DB-BD31-4B8C-83A1-F6EECF244321}">
                  <p14:modId xmlns:p14="http://schemas.microsoft.com/office/powerpoint/2010/main" val="2971606469"/>
                </p:ext>
              </p:extLst>
            </p:nvPr>
          </p:nvGraphicFramePr>
          <p:xfrm>
            <a:off x="4067944" y="2004427"/>
            <a:ext cx="4434327" cy="280471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5" name="TextBox 4"/>
            <p:cNvSpPr txBox="1"/>
            <p:nvPr/>
          </p:nvSpPr>
          <p:spPr>
            <a:xfrm>
              <a:off x="2159834" y="4863404"/>
              <a:ext cx="1800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应届毕业生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76056" y="4869160"/>
              <a:ext cx="1800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非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应届毕业生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7308304" y="6237312"/>
            <a:ext cx="1584176" cy="4320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6872327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第一阶段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792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问卷调查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743520" y="1586011"/>
            <a:ext cx="4104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功能需求排序</a:t>
            </a:r>
            <a:endParaRPr lang="zh-CN" altLang="en-US" sz="20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7849756"/>
              </p:ext>
            </p:extLst>
          </p:nvPr>
        </p:nvGraphicFramePr>
        <p:xfrm>
          <a:off x="744661" y="2276872"/>
          <a:ext cx="7761296" cy="3024333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861664"/>
                <a:gridCol w="862454"/>
                <a:gridCol w="862454"/>
                <a:gridCol w="862454"/>
                <a:gridCol w="862454"/>
                <a:gridCol w="862454"/>
                <a:gridCol w="862454"/>
                <a:gridCol w="862454"/>
                <a:gridCol w="862454"/>
              </a:tblGrid>
              <a:tr h="6459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CN" sz="1400" b="1" kern="100" dirty="0" smtClean="0">
                          <a:solidFill>
                            <a:schemeClr val="l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职位搜索</a:t>
                      </a:r>
                      <a:endParaRPr lang="zh-CN" sz="1400" b="1" kern="100" dirty="0">
                        <a:solidFill>
                          <a:schemeClr val="l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CN" sz="1400" b="1" kern="100" dirty="0">
                          <a:solidFill>
                            <a:schemeClr val="l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薪酬查询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b="1" kern="100" dirty="0">
                          <a:solidFill>
                            <a:schemeClr val="l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职场资讯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b="1" kern="100">
                          <a:solidFill>
                            <a:schemeClr val="l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简历中心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b="1" kern="100" dirty="0">
                          <a:solidFill>
                            <a:schemeClr val="l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访问记录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b="1" kern="100" dirty="0">
                          <a:solidFill>
                            <a:schemeClr val="l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校园招聘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b="1" kern="100" dirty="0">
                          <a:solidFill>
                            <a:schemeClr val="l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企业资讯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b="1" kern="100" dirty="0">
                          <a:solidFill>
                            <a:schemeClr val="l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反馈版</a:t>
                      </a:r>
                    </a:p>
                  </a:txBody>
                  <a:tcPr marL="68580" marR="68580" marT="0" marB="0" anchor="ctr"/>
                </a:tc>
              </a:tr>
              <a:tr h="2972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</a:t>
                      </a:r>
                      <a:r>
                        <a:rPr lang="zh-CN" sz="12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972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972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3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972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4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sz="12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972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5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972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6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972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7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972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8</a:t>
                      </a:r>
                      <a:endParaRPr lang="zh-CN" sz="105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</a:t>
                      </a: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7308304" y="6237312"/>
            <a:ext cx="1584176" cy="4320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872327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第一阶段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886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网络调研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222" y="1203623"/>
            <a:ext cx="2912345" cy="408739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919" y="1196752"/>
            <a:ext cx="2924980" cy="408739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196752"/>
            <a:ext cx="2906255" cy="407253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308304" y="6237312"/>
            <a:ext cx="1584176" cy="4320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872327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第一阶段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6222" y="2422846"/>
            <a:ext cx="6404992" cy="32919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0779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54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758285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 smtClean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软件功能</a:t>
              </a:r>
              <a:endParaRPr lang="zh-CN" altLang="en-US" sz="160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矩形 25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582674" y="202747"/>
            <a:ext cx="3237797" cy="5765079"/>
            <a:chOff x="5177737" y="188640"/>
            <a:chExt cx="3237797" cy="5765079"/>
          </a:xfrm>
        </p:grpSpPr>
        <p:pic>
          <p:nvPicPr>
            <p:cNvPr id="56" name="图片 5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7737" y="188640"/>
              <a:ext cx="3237797" cy="576507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0575" y="1235179"/>
              <a:ext cx="3077095" cy="1836000"/>
            </a:xfrm>
            <a:prstGeom prst="rect">
              <a:avLst/>
            </a:prstGeom>
          </p:spPr>
        </p:pic>
      </p:grpSp>
      <p:grpSp>
        <p:nvGrpSpPr>
          <p:cNvPr id="9" name="组合 8"/>
          <p:cNvGrpSpPr/>
          <p:nvPr/>
        </p:nvGrpSpPr>
        <p:grpSpPr>
          <a:xfrm>
            <a:off x="323528" y="1249286"/>
            <a:ext cx="4924725" cy="2969809"/>
            <a:chOff x="439417" y="1249286"/>
            <a:chExt cx="4924725" cy="2969809"/>
          </a:xfrm>
        </p:grpSpPr>
        <p:sp>
          <p:nvSpPr>
            <p:cNvPr id="30" name="矩形 29"/>
            <p:cNvSpPr/>
            <p:nvPr/>
          </p:nvSpPr>
          <p:spPr>
            <a:xfrm>
              <a:off x="1324383" y="2765559"/>
              <a:ext cx="576000" cy="1440000"/>
            </a:xfrm>
            <a:prstGeom prst="rect">
              <a:avLst/>
            </a:prstGeom>
            <a:solidFill>
              <a:srgbClr val="BFE2EB"/>
            </a:solidFill>
            <a:ln>
              <a:solidFill>
                <a:srgbClr val="BFE2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职位推送</a:t>
              </a:r>
              <a:endParaRPr lang="zh-CN" altLang="en-US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851390" y="1249286"/>
              <a:ext cx="4512752" cy="2969809"/>
              <a:chOff x="30722" y="1340768"/>
              <a:chExt cx="4512752" cy="2969809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1629564" y="1340768"/>
                <a:ext cx="897632" cy="897632"/>
                <a:chOff x="1629564" y="1340768"/>
                <a:chExt cx="897632" cy="897632"/>
              </a:xfrm>
            </p:grpSpPr>
            <p:sp>
              <p:nvSpPr>
                <p:cNvPr id="28" name="椭圆 27"/>
                <p:cNvSpPr/>
                <p:nvPr/>
              </p:nvSpPr>
              <p:spPr>
                <a:xfrm>
                  <a:off x="1629564" y="1340768"/>
                  <a:ext cx="897632" cy="897632"/>
                </a:xfrm>
                <a:prstGeom prst="ellipse">
                  <a:avLst/>
                </a:prstGeom>
                <a:solidFill>
                  <a:srgbClr val="BFE2E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36" name="图片 35"/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663100" y="1362248"/>
                  <a:ext cx="854672" cy="854672"/>
                </a:xfrm>
                <a:prstGeom prst="rect">
                  <a:avLst/>
                </a:prstGeom>
              </p:spPr>
            </p:pic>
          </p:grpSp>
          <p:grpSp>
            <p:nvGrpSpPr>
              <p:cNvPr id="6" name="组合 5"/>
              <p:cNvGrpSpPr/>
              <p:nvPr/>
            </p:nvGrpSpPr>
            <p:grpSpPr>
              <a:xfrm>
                <a:off x="30722" y="2230021"/>
                <a:ext cx="4512752" cy="2080556"/>
                <a:chOff x="30722" y="2230021"/>
                <a:chExt cx="4512752" cy="2080556"/>
              </a:xfrm>
            </p:grpSpPr>
            <p:cxnSp>
              <p:nvCxnSpPr>
                <p:cNvPr id="38" name="直接连接符 37"/>
                <p:cNvCxnSpPr/>
                <p:nvPr/>
              </p:nvCxnSpPr>
              <p:spPr>
                <a:xfrm flipV="1">
                  <a:off x="799090" y="2454649"/>
                  <a:ext cx="8444" cy="430045"/>
                </a:xfrm>
                <a:prstGeom prst="line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7" name="直接连接符 16"/>
                <p:cNvCxnSpPr/>
                <p:nvPr/>
              </p:nvCxnSpPr>
              <p:spPr>
                <a:xfrm flipV="1">
                  <a:off x="2090436" y="2230021"/>
                  <a:ext cx="0" cy="190867"/>
                </a:xfrm>
                <a:prstGeom prst="line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grpSp>
              <p:nvGrpSpPr>
                <p:cNvPr id="3" name="组合 2"/>
                <p:cNvGrpSpPr/>
                <p:nvPr/>
              </p:nvGrpSpPr>
              <p:grpSpPr>
                <a:xfrm>
                  <a:off x="1366742" y="2431395"/>
                  <a:ext cx="3176732" cy="1879182"/>
                  <a:chOff x="968566" y="3263733"/>
                  <a:chExt cx="3176732" cy="1879182"/>
                </a:xfrm>
              </p:grpSpPr>
              <p:cxnSp>
                <p:nvCxnSpPr>
                  <p:cNvPr id="15" name="直接连接符 14"/>
                  <p:cNvCxnSpPr>
                    <a:stCxn id="45" idx="0"/>
                  </p:cNvCxnSpPr>
                  <p:nvPr/>
                </p:nvCxnSpPr>
                <p:spPr>
                  <a:xfrm flipV="1">
                    <a:off x="1256566" y="3263734"/>
                    <a:ext cx="8444" cy="430045"/>
                  </a:xfrm>
                  <a:prstGeom prst="line">
                    <a:avLst/>
                  </a:prstGeom>
                  <a:noFill/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39" name="直接连接符 38"/>
                  <p:cNvCxnSpPr/>
                  <p:nvPr/>
                </p:nvCxnSpPr>
                <p:spPr>
                  <a:xfrm>
                    <a:off x="1265010" y="3272869"/>
                    <a:ext cx="2592288" cy="0"/>
                  </a:xfrm>
                  <a:prstGeom prst="line">
                    <a:avLst/>
                  </a:prstGeom>
                  <a:ln w="25400">
                    <a:solidFill>
                      <a:srgbClr val="7F7F7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矩形 41"/>
                  <p:cNvSpPr/>
                  <p:nvPr/>
                </p:nvSpPr>
                <p:spPr>
                  <a:xfrm>
                    <a:off x="1822546" y="3702915"/>
                    <a:ext cx="576000" cy="1440000"/>
                  </a:xfrm>
                  <a:prstGeom prst="rect">
                    <a:avLst/>
                  </a:prstGeom>
                  <a:solidFill>
                    <a:srgbClr val="BFE2EB"/>
                  </a:solidFill>
                  <a:ln>
                    <a:solidFill>
                      <a:srgbClr val="BFE2E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 smtClean="0">
                        <a:solidFill>
                          <a:srgbClr val="7F7F7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最新消息</a:t>
                    </a:r>
                    <a:endParaRPr lang="zh-CN" altLang="en-US" dirty="0">
                      <a:solidFill>
                        <a:srgbClr val="7F7F7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>
                  <a:xfrm>
                    <a:off x="2680816" y="3702915"/>
                    <a:ext cx="576000" cy="1440000"/>
                  </a:xfrm>
                  <a:prstGeom prst="rect">
                    <a:avLst/>
                  </a:prstGeom>
                  <a:solidFill>
                    <a:srgbClr val="BFE2EB"/>
                  </a:solidFill>
                  <a:ln>
                    <a:solidFill>
                      <a:srgbClr val="BFE2E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pPr algn="ctr"/>
                    <a:r>
                      <a:rPr lang="zh-CN" altLang="en-US" dirty="0" smtClean="0">
                        <a:solidFill>
                          <a:srgbClr val="7F7F7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校园宣讲会</a:t>
                    </a:r>
                    <a:endParaRPr lang="zh-CN" altLang="en-US" dirty="0">
                      <a:solidFill>
                        <a:srgbClr val="7F7F7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44" name="矩形 43"/>
                  <p:cNvSpPr/>
                  <p:nvPr/>
                </p:nvSpPr>
                <p:spPr>
                  <a:xfrm>
                    <a:off x="3569298" y="3702915"/>
                    <a:ext cx="576000" cy="1440000"/>
                  </a:xfrm>
                  <a:prstGeom prst="rect">
                    <a:avLst/>
                  </a:prstGeom>
                  <a:solidFill>
                    <a:srgbClr val="BFE2EB"/>
                  </a:solidFill>
                  <a:ln>
                    <a:solidFill>
                      <a:srgbClr val="BFE2E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 smtClean="0">
                        <a:solidFill>
                          <a:srgbClr val="7F7F7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职场资讯</a:t>
                    </a:r>
                    <a:endParaRPr lang="zh-CN" altLang="en-US" dirty="0">
                      <a:solidFill>
                        <a:srgbClr val="7F7F7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45" name="矩形 44"/>
                  <p:cNvSpPr/>
                  <p:nvPr/>
                </p:nvSpPr>
                <p:spPr>
                  <a:xfrm>
                    <a:off x="968566" y="3702915"/>
                    <a:ext cx="576000" cy="1440000"/>
                  </a:xfrm>
                  <a:prstGeom prst="rect">
                    <a:avLst/>
                  </a:prstGeom>
                  <a:solidFill>
                    <a:srgbClr val="BFE2EB"/>
                  </a:solidFill>
                  <a:ln>
                    <a:solidFill>
                      <a:srgbClr val="BFE2E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dirty="0" smtClean="0">
                        <a:solidFill>
                          <a:srgbClr val="7F7F7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My</a:t>
                    </a:r>
                    <a:r>
                      <a:rPr lang="zh-CN" altLang="en-US" dirty="0" smtClean="0">
                        <a:solidFill>
                          <a:srgbClr val="7F7F7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就业帮</a:t>
                    </a:r>
                    <a:endParaRPr lang="zh-CN" altLang="en-US" dirty="0">
                      <a:solidFill>
                        <a:srgbClr val="7F7F7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cxnSp>
                <p:nvCxnSpPr>
                  <p:cNvPr id="47" name="直接连接符 46"/>
                  <p:cNvCxnSpPr/>
                  <p:nvPr/>
                </p:nvCxnSpPr>
                <p:spPr>
                  <a:xfrm flipV="1">
                    <a:off x="2120662" y="3286987"/>
                    <a:ext cx="8444" cy="430045"/>
                  </a:xfrm>
                  <a:prstGeom prst="line">
                    <a:avLst/>
                  </a:prstGeom>
                  <a:noFill/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48" name="直接连接符 47"/>
                  <p:cNvCxnSpPr/>
                  <p:nvPr/>
                </p:nvCxnSpPr>
                <p:spPr>
                  <a:xfrm flipV="1">
                    <a:off x="2974715" y="3263733"/>
                    <a:ext cx="8444" cy="430045"/>
                  </a:xfrm>
                  <a:prstGeom prst="line">
                    <a:avLst/>
                  </a:prstGeom>
                  <a:noFill/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49" name="直接连接符 48"/>
                  <p:cNvCxnSpPr/>
                  <p:nvPr/>
                </p:nvCxnSpPr>
                <p:spPr>
                  <a:xfrm flipV="1">
                    <a:off x="3857298" y="3263734"/>
                    <a:ext cx="8444" cy="430045"/>
                  </a:xfrm>
                  <a:prstGeom prst="line">
                    <a:avLst/>
                  </a:prstGeom>
                  <a:noFill/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  <p:cxnSp>
              <p:nvCxnSpPr>
                <p:cNvPr id="34" name="直接连接符 33"/>
                <p:cNvCxnSpPr/>
                <p:nvPr/>
              </p:nvCxnSpPr>
              <p:spPr>
                <a:xfrm flipV="1">
                  <a:off x="30722" y="2434015"/>
                  <a:ext cx="8444" cy="430045"/>
                </a:xfrm>
                <a:prstGeom prst="line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37" name="直接连接符 36"/>
                <p:cNvCxnSpPr/>
                <p:nvPr/>
              </p:nvCxnSpPr>
              <p:spPr>
                <a:xfrm>
                  <a:off x="39166" y="2443150"/>
                  <a:ext cx="2592288" cy="0"/>
                </a:xfrm>
                <a:prstGeom prst="line">
                  <a:avLst/>
                </a:prstGeom>
                <a:ln w="25400"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0" name="矩形 39"/>
            <p:cNvSpPr/>
            <p:nvPr/>
          </p:nvSpPr>
          <p:spPr>
            <a:xfrm>
              <a:off x="439417" y="2765559"/>
              <a:ext cx="576000" cy="1440000"/>
            </a:xfrm>
            <a:prstGeom prst="rect">
              <a:avLst/>
            </a:prstGeom>
            <a:solidFill>
              <a:srgbClr val="BFE2EB"/>
            </a:solidFill>
            <a:ln>
              <a:solidFill>
                <a:srgbClr val="BFE2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职位搜索</a:t>
              </a:r>
              <a:endParaRPr lang="zh-CN" altLang="en-US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1110372" y="2578189"/>
            <a:ext cx="731119" cy="19309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254288" y="2578189"/>
            <a:ext cx="731119" cy="19309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0" name="TextBox 39"/>
          <p:cNvSpPr txBox="1"/>
          <p:nvPr/>
        </p:nvSpPr>
        <p:spPr>
          <a:xfrm>
            <a:off x="2195736" y="4680604"/>
            <a:ext cx="2088232" cy="1052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两大核心功能</a:t>
            </a:r>
            <a:endParaRPr lang="en-US" altLang="zh-CN" sz="2000" b="1" dirty="0" smtClean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r>
              <a:rPr lang="zh-CN" altLang="en-US" sz="20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个基本功能</a:t>
            </a:r>
            <a:endParaRPr lang="en-US" altLang="zh-CN" sz="20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左大括号 12"/>
          <p:cNvSpPr/>
          <p:nvPr/>
        </p:nvSpPr>
        <p:spPr>
          <a:xfrm>
            <a:off x="1817405" y="4869160"/>
            <a:ext cx="365560" cy="720080"/>
          </a:xfrm>
          <a:prstGeom prst="leftBrac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66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46" grpId="0" animBg="1"/>
      <p:bldP spid="50" grpId="0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758285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开发过程</a:t>
              </a:r>
              <a:endParaRPr lang="zh-CN" altLang="en-US" sz="1600" dirty="0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2"/>
          <p:cNvSpPr/>
          <p:nvPr/>
        </p:nvSpPr>
        <p:spPr>
          <a:xfrm>
            <a:off x="797689" y="3155487"/>
            <a:ext cx="7411452" cy="504056"/>
          </a:xfrm>
          <a:custGeom>
            <a:avLst/>
            <a:gdLst>
              <a:gd name="connsiteX0" fmla="*/ 0 w 7099546"/>
              <a:gd name="connsiteY0" fmla="*/ 0 h 504056"/>
              <a:gd name="connsiteX1" fmla="*/ 7099546 w 7099546"/>
              <a:gd name="connsiteY1" fmla="*/ 0 h 504056"/>
              <a:gd name="connsiteX2" fmla="*/ 7099546 w 7099546"/>
              <a:gd name="connsiteY2" fmla="*/ 504056 h 504056"/>
              <a:gd name="connsiteX3" fmla="*/ 0 w 7099546"/>
              <a:gd name="connsiteY3" fmla="*/ 504056 h 504056"/>
              <a:gd name="connsiteX4" fmla="*/ 0 w 7099546"/>
              <a:gd name="connsiteY4" fmla="*/ 0 h 504056"/>
              <a:gd name="connsiteX0" fmla="*/ 0 w 7099546"/>
              <a:gd name="connsiteY0" fmla="*/ 0 h 504056"/>
              <a:gd name="connsiteX1" fmla="*/ 7099546 w 7099546"/>
              <a:gd name="connsiteY1" fmla="*/ 0 h 504056"/>
              <a:gd name="connsiteX2" fmla="*/ 7091412 w 7099546"/>
              <a:gd name="connsiteY2" fmla="*/ 253938 h 504056"/>
              <a:gd name="connsiteX3" fmla="*/ 7099546 w 7099546"/>
              <a:gd name="connsiteY3" fmla="*/ 504056 h 504056"/>
              <a:gd name="connsiteX4" fmla="*/ 0 w 7099546"/>
              <a:gd name="connsiteY4" fmla="*/ 504056 h 504056"/>
              <a:gd name="connsiteX5" fmla="*/ 0 w 7099546"/>
              <a:gd name="connsiteY5" fmla="*/ 0 h 504056"/>
              <a:gd name="connsiteX0" fmla="*/ 0 w 7411452"/>
              <a:gd name="connsiteY0" fmla="*/ 0 h 504056"/>
              <a:gd name="connsiteX1" fmla="*/ 7099546 w 7411452"/>
              <a:gd name="connsiteY1" fmla="*/ 0 h 504056"/>
              <a:gd name="connsiteX2" fmla="*/ 7411452 w 7411452"/>
              <a:gd name="connsiteY2" fmla="*/ 246318 h 504056"/>
              <a:gd name="connsiteX3" fmla="*/ 7099546 w 7411452"/>
              <a:gd name="connsiteY3" fmla="*/ 504056 h 504056"/>
              <a:gd name="connsiteX4" fmla="*/ 0 w 7411452"/>
              <a:gd name="connsiteY4" fmla="*/ 504056 h 504056"/>
              <a:gd name="connsiteX5" fmla="*/ 0 w 7411452"/>
              <a:gd name="connsiteY5" fmla="*/ 0 h 50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11452" h="504056">
                <a:moveTo>
                  <a:pt x="0" y="0"/>
                </a:moveTo>
                <a:lnTo>
                  <a:pt x="7099546" y="0"/>
                </a:lnTo>
                <a:lnTo>
                  <a:pt x="7411452" y="246318"/>
                </a:lnTo>
                <a:lnTo>
                  <a:pt x="7099546" y="504056"/>
                </a:lnTo>
                <a:lnTo>
                  <a:pt x="0" y="504056"/>
                </a:lnTo>
                <a:lnTo>
                  <a:pt x="0" y="0"/>
                </a:lnTo>
                <a:close/>
              </a:path>
            </a:pathLst>
          </a:custGeom>
          <a:solidFill>
            <a:srgbClr val="9DB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547664" y="2210435"/>
            <a:ext cx="1518364" cy="2222999"/>
            <a:chOff x="1547664" y="1520624"/>
            <a:chExt cx="1518364" cy="2222999"/>
          </a:xfrm>
        </p:grpSpPr>
        <p:sp>
          <p:nvSpPr>
            <p:cNvPr id="7" name="椭圆 6"/>
            <p:cNvSpPr/>
            <p:nvPr/>
          </p:nvSpPr>
          <p:spPr>
            <a:xfrm>
              <a:off x="1792113" y="2141640"/>
              <a:ext cx="1152128" cy="1152128"/>
            </a:xfrm>
            <a:prstGeom prst="ellipse">
              <a:avLst/>
            </a:prstGeom>
            <a:solidFill>
              <a:srgbClr val="9DB9B6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smtClean="0">
                  <a:solidFill>
                    <a:prstClr val="white"/>
                  </a:solidFill>
                  <a:latin typeface="方正超粗黑简体" pitchFamily="65" charset="-122"/>
                  <a:ea typeface="方正超粗黑简体" pitchFamily="65" charset="-122"/>
                </a:rPr>
                <a:t>1</a:t>
              </a:r>
              <a:endParaRPr lang="zh-CN" altLang="en-US" sz="2800" dirty="0">
                <a:solidFill>
                  <a:prstClr val="white"/>
                </a:solidFill>
                <a:latin typeface="方正超粗黑简体" pitchFamily="65" charset="-122"/>
                <a:ea typeface="方正超粗黑简体" pitchFamily="65" charset="-122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547664" y="1520624"/>
              <a:ext cx="15183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方正正中黑简体" pitchFamily="2" charset="-122"/>
                  <a:ea typeface="方正正中黑简体" pitchFamily="2" charset="-122"/>
                </a:rPr>
                <a:t>2014.4-2014.6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latin typeface="方正正中黑简体" pitchFamily="2" charset="-122"/>
                <a:ea typeface="方正正中黑简体" pitchFamily="2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929276" y="3435846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zh-CN" altLang="en-US" sz="1400" kern="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前期调研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589008" y="2195572"/>
            <a:ext cx="1731965" cy="2330195"/>
            <a:chOff x="3589008" y="1505761"/>
            <a:chExt cx="1731965" cy="2330195"/>
          </a:xfrm>
        </p:grpSpPr>
        <p:sp>
          <p:nvSpPr>
            <p:cNvPr id="13" name="椭圆 12"/>
            <p:cNvSpPr/>
            <p:nvPr/>
          </p:nvSpPr>
          <p:spPr>
            <a:xfrm>
              <a:off x="3850221" y="2141640"/>
              <a:ext cx="1152128" cy="1152128"/>
            </a:xfrm>
            <a:prstGeom prst="ellipse">
              <a:avLst/>
            </a:prstGeom>
            <a:solidFill>
              <a:srgbClr val="215968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smtClean="0">
                  <a:solidFill>
                    <a:prstClr val="white"/>
                  </a:solidFill>
                  <a:latin typeface="方正超粗黑简体" pitchFamily="65" charset="-122"/>
                  <a:ea typeface="方正超粗黑简体" pitchFamily="65" charset="-122"/>
                </a:rPr>
                <a:t>2</a:t>
              </a:r>
              <a:endParaRPr lang="zh-CN" altLang="en-US" sz="2800" dirty="0">
                <a:solidFill>
                  <a:prstClr val="white"/>
                </a:solidFill>
                <a:latin typeface="方正超粗黑简体" pitchFamily="65" charset="-122"/>
                <a:ea typeface="方正超粗黑简体" pitchFamily="65" charset="-122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635896" y="1505761"/>
              <a:ext cx="16850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latin typeface="方正正中黑简体" pitchFamily="2" charset="-122"/>
                  <a:ea typeface="方正正中黑简体" pitchFamily="2" charset="-122"/>
                </a:rPr>
                <a:t>2014.7-2014.9</a:t>
              </a:r>
              <a:endParaRPr lang="zh-CN" altLang="en-US" dirty="0">
                <a:latin typeface="方正正中黑简体" pitchFamily="2" charset="-122"/>
                <a:ea typeface="方正正中黑简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3589008" y="3435846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zh-CN" altLang="en-US" sz="2000" kern="0" dirty="0" smtClean="0">
                  <a:latin typeface="微软雅黑" pitchFamily="34" charset="-122"/>
                  <a:ea typeface="微软雅黑" pitchFamily="34" charset="-122"/>
                </a:rPr>
                <a:t>软件分析设计</a:t>
              </a:r>
              <a:endParaRPr lang="zh-CN" altLang="en-US" sz="20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580112" y="2204864"/>
            <a:ext cx="1620957" cy="2228570"/>
            <a:chOff x="5580112" y="1515053"/>
            <a:chExt cx="1620957" cy="2228570"/>
          </a:xfrm>
        </p:grpSpPr>
        <p:sp>
          <p:nvSpPr>
            <p:cNvPr id="19" name="椭圆 18"/>
            <p:cNvSpPr/>
            <p:nvPr/>
          </p:nvSpPr>
          <p:spPr>
            <a:xfrm>
              <a:off x="5908329" y="2141640"/>
              <a:ext cx="1152128" cy="1152128"/>
            </a:xfrm>
            <a:prstGeom prst="ellipse">
              <a:avLst/>
            </a:prstGeom>
            <a:solidFill>
              <a:srgbClr val="9DB9B6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prstClr val="white"/>
                  </a:solidFill>
                  <a:latin typeface="方正超粗黑简体" pitchFamily="65" charset="-122"/>
                  <a:ea typeface="方正超粗黑简体" pitchFamily="65" charset="-122"/>
                </a:rPr>
                <a:t>3</a:t>
              </a:r>
              <a:endParaRPr lang="zh-CN" altLang="en-US" sz="2800" dirty="0">
                <a:solidFill>
                  <a:prstClr val="white"/>
                </a:solidFill>
                <a:latin typeface="方正超粗黑简体" pitchFamily="65" charset="-122"/>
                <a:ea typeface="方正超粗黑简体" pitchFamily="65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580112" y="1515053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方正正中黑简体" pitchFamily="2" charset="-122"/>
                  <a:ea typeface="方正正中黑简体" pitchFamily="2" charset="-122"/>
                </a:rPr>
                <a:t>2014.10-2015.3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latin typeface="方正正中黑简体" pitchFamily="2" charset="-122"/>
                <a:ea typeface="方正正中黑简体" pitchFamily="2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6018677" y="3435846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zh-CN" altLang="en-US" sz="1400" kern="0" dirty="0" smtClean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代码实现</a:t>
              </a:r>
              <a:endParaRPr lang="zh-CN" altLang="en-US" sz="1400" kern="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7060457" y="6309320"/>
            <a:ext cx="1976039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53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软件分析设计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323528" y="1700808"/>
            <a:ext cx="1350050" cy="338554"/>
          </a:xfrm>
          <a:prstGeom prst="rect">
            <a:avLst/>
          </a:prstGeom>
          <a:solidFill>
            <a:srgbClr val="215968"/>
          </a:solidFill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C/S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模型架构</a:t>
            </a:r>
            <a:endParaRPr lang="zh-CN" altLang="en-US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737" y="1484784"/>
            <a:ext cx="5200650" cy="34480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05" y="2702160"/>
            <a:ext cx="1524003" cy="1524003"/>
          </a:xfrm>
          <a:prstGeom prst="rect">
            <a:avLst/>
          </a:prstGeom>
        </p:spPr>
      </p:pic>
      <p:sp>
        <p:nvSpPr>
          <p:cNvPr id="10" name="右箭头 9"/>
          <p:cNvSpPr/>
          <p:nvPr/>
        </p:nvSpPr>
        <p:spPr>
          <a:xfrm>
            <a:off x="1922038" y="3174780"/>
            <a:ext cx="921535" cy="578761"/>
          </a:xfrm>
          <a:prstGeom prst="rightArrow">
            <a:avLst/>
          </a:prstGeom>
          <a:solidFill>
            <a:srgbClr val="2159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872327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第二阶段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6342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软件分析设计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323528" y="1700808"/>
            <a:ext cx="2678938" cy="338554"/>
          </a:xfrm>
          <a:prstGeom prst="rect">
            <a:avLst/>
          </a:prstGeom>
          <a:solidFill>
            <a:srgbClr val="215968"/>
          </a:solidFill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结构化分析</a:t>
            </a:r>
            <a:r>
              <a:rPr lang="en-US" altLang="zh-CN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组织结构图</a:t>
            </a:r>
            <a:endParaRPr lang="zh-CN" altLang="en-US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26770" y="1038010"/>
            <a:ext cx="5521284" cy="321356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19" y="2348880"/>
            <a:ext cx="2438400" cy="24384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872327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第二阶段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49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242088"/>
            <a:ext cx="9144000" cy="24442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805608" y="2926173"/>
            <a:ext cx="678391" cy="21544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CONTENT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400" y="2603009"/>
            <a:ext cx="1174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综艺_GBK" pitchFamily="65" charset="-122"/>
                <a:ea typeface="方正综艺_GBK" pitchFamily="65" charset="-122"/>
              </a:rPr>
              <a:t>目录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综艺_GBK" pitchFamily="65" charset="-122"/>
              <a:ea typeface="方正综艺_GBK" pitchFamily="65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798600" y="2081749"/>
            <a:ext cx="2349499" cy="1923314"/>
            <a:chOff x="3482595" y="939800"/>
            <a:chExt cx="2349499" cy="1923314"/>
          </a:xfrm>
        </p:grpSpPr>
        <p:grpSp>
          <p:nvGrpSpPr>
            <p:cNvPr id="6" name="组合 5"/>
            <p:cNvGrpSpPr/>
            <p:nvPr/>
          </p:nvGrpSpPr>
          <p:grpSpPr>
            <a:xfrm>
              <a:off x="3482595" y="939800"/>
              <a:ext cx="2349499" cy="1923314"/>
              <a:chOff x="2171701" y="939800"/>
              <a:chExt cx="2349499" cy="1923314"/>
            </a:xfrm>
          </p:grpSpPr>
          <p:sp>
            <p:nvSpPr>
              <p:cNvPr id="8" name="任意多边形 7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" name="任意多边形 8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7" name="矩形 6"/>
            <p:cNvSpPr/>
            <p:nvPr/>
          </p:nvSpPr>
          <p:spPr>
            <a:xfrm rot="3269671">
              <a:off x="4007423" y="1549437"/>
              <a:ext cx="121058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特色与前景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954510" y="2081749"/>
            <a:ext cx="2349499" cy="1923314"/>
            <a:chOff x="4716310" y="939800"/>
            <a:chExt cx="2349499" cy="1923314"/>
          </a:xfrm>
        </p:grpSpPr>
        <p:grpSp>
          <p:nvGrpSpPr>
            <p:cNvPr id="11" name="组合 10"/>
            <p:cNvGrpSpPr/>
            <p:nvPr/>
          </p:nvGrpSpPr>
          <p:grpSpPr>
            <a:xfrm>
              <a:off x="4716310" y="939800"/>
              <a:ext cx="2349499" cy="1923314"/>
              <a:chOff x="2171701" y="939800"/>
              <a:chExt cx="2349499" cy="1923314"/>
            </a:xfrm>
          </p:grpSpPr>
          <p:sp>
            <p:nvSpPr>
              <p:cNvPr id="13" name="任意多边形 12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任意多边形 13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 rot="3257822">
              <a:off x="5385882" y="1612935"/>
              <a:ext cx="101181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开发过程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110418" y="2081749"/>
            <a:ext cx="2349499" cy="1923314"/>
            <a:chOff x="6138710" y="939800"/>
            <a:chExt cx="2349499" cy="1923314"/>
          </a:xfrm>
        </p:grpSpPr>
        <p:grpSp>
          <p:nvGrpSpPr>
            <p:cNvPr id="16" name="组合 15"/>
            <p:cNvGrpSpPr/>
            <p:nvPr/>
          </p:nvGrpSpPr>
          <p:grpSpPr>
            <a:xfrm>
              <a:off x="6138710" y="939800"/>
              <a:ext cx="2349499" cy="1923314"/>
              <a:chOff x="2171701" y="939800"/>
              <a:chExt cx="2349499" cy="1923314"/>
            </a:xfrm>
          </p:grpSpPr>
          <p:sp>
            <p:nvSpPr>
              <p:cNvPr id="18" name="任意多边形 17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任意多边形 18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 rot="3279009">
              <a:off x="6766129" y="1574836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创新总结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642692" y="2081748"/>
            <a:ext cx="2349499" cy="1923315"/>
            <a:chOff x="3482595" y="939799"/>
            <a:chExt cx="2349499" cy="1923315"/>
          </a:xfrm>
        </p:grpSpPr>
        <p:grpSp>
          <p:nvGrpSpPr>
            <p:cNvPr id="21" name="组合 20"/>
            <p:cNvGrpSpPr/>
            <p:nvPr/>
          </p:nvGrpSpPr>
          <p:grpSpPr>
            <a:xfrm>
              <a:off x="3482595" y="939799"/>
              <a:ext cx="2349499" cy="1923315"/>
              <a:chOff x="2171701" y="939799"/>
              <a:chExt cx="2349499" cy="1923315"/>
            </a:xfrm>
          </p:grpSpPr>
          <p:sp>
            <p:nvSpPr>
              <p:cNvPr id="23" name="任意多边形 22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2298700" y="939799"/>
                <a:ext cx="2222500" cy="1923315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2" name="矩形 21"/>
            <p:cNvSpPr/>
            <p:nvPr/>
          </p:nvSpPr>
          <p:spPr>
            <a:xfrm rot="3273216">
              <a:off x="4084614" y="1574837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项目概述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63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软件分析设计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323528" y="1700808"/>
            <a:ext cx="2678938" cy="338554"/>
          </a:xfrm>
          <a:prstGeom prst="rect">
            <a:avLst/>
          </a:prstGeom>
          <a:solidFill>
            <a:srgbClr val="215968"/>
          </a:solidFill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结构化分析</a:t>
            </a:r>
            <a:r>
              <a:rPr lang="en-US" altLang="zh-CN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业务流程图</a:t>
            </a:r>
            <a:endParaRPr lang="zh-CN" altLang="en-US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2" cstate="print"/>
          <a:srcRect r="24093"/>
          <a:stretch/>
        </p:blipFill>
        <p:spPr>
          <a:xfrm>
            <a:off x="3131840" y="1037010"/>
            <a:ext cx="5472608" cy="44382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07" name="图片 20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19" y="2348880"/>
            <a:ext cx="2438400" cy="24384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872327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第二阶段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1081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224525" y="589638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软件分析设计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16295" y="1700808"/>
            <a:ext cx="2678938" cy="338554"/>
          </a:xfrm>
          <a:prstGeom prst="rect">
            <a:avLst/>
          </a:prstGeom>
          <a:solidFill>
            <a:srgbClr val="215968"/>
          </a:solidFill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结构化分析</a:t>
            </a:r>
            <a:r>
              <a:rPr lang="en-US" altLang="zh-CN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数据流程图</a:t>
            </a:r>
            <a:endParaRPr lang="zh-CN" altLang="en-US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802246" y="1084562"/>
            <a:ext cx="6046151" cy="4576686"/>
            <a:chOff x="2802246" y="777114"/>
            <a:chExt cx="6046151" cy="4576686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02246" y="777114"/>
              <a:ext cx="6046151" cy="4376631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5220027" y="4953690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一层进程</a:t>
              </a:r>
              <a:endParaRPr lang="zh-CN" altLang="en-US" sz="20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19" y="2348880"/>
            <a:ext cx="2438400" cy="24384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872327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第二阶段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701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软件分析设计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323528" y="1700808"/>
            <a:ext cx="2678938" cy="338554"/>
          </a:xfrm>
          <a:prstGeom prst="rect">
            <a:avLst/>
          </a:prstGeom>
          <a:solidFill>
            <a:srgbClr val="215968"/>
          </a:solidFill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结构化分析</a:t>
            </a:r>
            <a:r>
              <a:rPr lang="en-US" altLang="zh-CN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系统结构图</a:t>
            </a:r>
            <a:endParaRPr lang="zh-CN" altLang="en-US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47770" y="1101087"/>
            <a:ext cx="6448327" cy="40455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5" y="2297113"/>
            <a:ext cx="2438400" cy="24384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872327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第二阶段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5374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软件分析设计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323528" y="1700808"/>
            <a:ext cx="2105063" cy="338554"/>
          </a:xfrm>
          <a:prstGeom prst="rect">
            <a:avLst/>
          </a:prstGeom>
          <a:solidFill>
            <a:srgbClr val="215968"/>
          </a:solidFill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结构化分析</a:t>
            </a:r>
            <a:r>
              <a:rPr lang="en-US" altLang="zh-CN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——ER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altLang="en-US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423861" y="332656"/>
            <a:ext cx="3884443" cy="546468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19" y="2348880"/>
            <a:ext cx="2438400" cy="24384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908839" y="513790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第二阶段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9678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软件分析设计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251520" y="1700808"/>
            <a:ext cx="2473754" cy="338554"/>
          </a:xfrm>
          <a:prstGeom prst="rect">
            <a:avLst/>
          </a:prstGeom>
          <a:solidFill>
            <a:srgbClr val="215968"/>
          </a:solidFill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活动图</a:t>
            </a:r>
            <a:endParaRPr lang="zh-CN" altLang="en-US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19" y="2996952"/>
            <a:ext cx="2448272" cy="108812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67590" y="129927"/>
            <a:ext cx="5019675" cy="573405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870111" y="278317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第二阶段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1077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68841" y="588690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软件分析设计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26195" y="1678926"/>
            <a:ext cx="2473754" cy="338554"/>
          </a:xfrm>
          <a:prstGeom prst="rect">
            <a:avLst/>
          </a:prstGeom>
          <a:solidFill>
            <a:srgbClr val="215968"/>
          </a:solidFill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  <a:endParaRPr lang="zh-CN" altLang="en-US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08" y="2852936"/>
            <a:ext cx="2448272" cy="108812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83279" y="813348"/>
            <a:ext cx="6009201" cy="412781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870111" y="278317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第二阶段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6510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68841" y="588690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40819" y="658342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软件分析设计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26195" y="1678926"/>
            <a:ext cx="2268570" cy="338554"/>
          </a:xfrm>
          <a:prstGeom prst="rect">
            <a:avLst/>
          </a:prstGeom>
          <a:solidFill>
            <a:srgbClr val="215968"/>
          </a:solidFill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en-US" altLang="zh-CN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</a:t>
            </a:r>
            <a:r>
              <a:rPr lang="zh-CN" altLang="en-US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altLang="en-US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08" y="2852936"/>
            <a:ext cx="2448272" cy="108812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图片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347966"/>
            <a:ext cx="5274310" cy="2661920"/>
          </a:xfrm>
          <a:prstGeom prst="rect">
            <a:avLst/>
          </a:prstGeom>
        </p:spPr>
      </p:pic>
      <p:pic>
        <p:nvPicPr>
          <p:cNvPr id="9" name="图片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75856" y="3009886"/>
            <a:ext cx="5274310" cy="276733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870111" y="278317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第二阶段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488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758285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开发过程</a:t>
              </a:r>
              <a:endParaRPr lang="zh-CN" altLang="en-US" sz="1600" dirty="0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2"/>
          <p:cNvSpPr/>
          <p:nvPr/>
        </p:nvSpPr>
        <p:spPr>
          <a:xfrm>
            <a:off x="797689" y="3155487"/>
            <a:ext cx="7411452" cy="504056"/>
          </a:xfrm>
          <a:custGeom>
            <a:avLst/>
            <a:gdLst>
              <a:gd name="connsiteX0" fmla="*/ 0 w 7099546"/>
              <a:gd name="connsiteY0" fmla="*/ 0 h 504056"/>
              <a:gd name="connsiteX1" fmla="*/ 7099546 w 7099546"/>
              <a:gd name="connsiteY1" fmla="*/ 0 h 504056"/>
              <a:gd name="connsiteX2" fmla="*/ 7099546 w 7099546"/>
              <a:gd name="connsiteY2" fmla="*/ 504056 h 504056"/>
              <a:gd name="connsiteX3" fmla="*/ 0 w 7099546"/>
              <a:gd name="connsiteY3" fmla="*/ 504056 h 504056"/>
              <a:gd name="connsiteX4" fmla="*/ 0 w 7099546"/>
              <a:gd name="connsiteY4" fmla="*/ 0 h 504056"/>
              <a:gd name="connsiteX0" fmla="*/ 0 w 7099546"/>
              <a:gd name="connsiteY0" fmla="*/ 0 h 504056"/>
              <a:gd name="connsiteX1" fmla="*/ 7099546 w 7099546"/>
              <a:gd name="connsiteY1" fmla="*/ 0 h 504056"/>
              <a:gd name="connsiteX2" fmla="*/ 7091412 w 7099546"/>
              <a:gd name="connsiteY2" fmla="*/ 253938 h 504056"/>
              <a:gd name="connsiteX3" fmla="*/ 7099546 w 7099546"/>
              <a:gd name="connsiteY3" fmla="*/ 504056 h 504056"/>
              <a:gd name="connsiteX4" fmla="*/ 0 w 7099546"/>
              <a:gd name="connsiteY4" fmla="*/ 504056 h 504056"/>
              <a:gd name="connsiteX5" fmla="*/ 0 w 7099546"/>
              <a:gd name="connsiteY5" fmla="*/ 0 h 504056"/>
              <a:gd name="connsiteX0" fmla="*/ 0 w 7411452"/>
              <a:gd name="connsiteY0" fmla="*/ 0 h 504056"/>
              <a:gd name="connsiteX1" fmla="*/ 7099546 w 7411452"/>
              <a:gd name="connsiteY1" fmla="*/ 0 h 504056"/>
              <a:gd name="connsiteX2" fmla="*/ 7411452 w 7411452"/>
              <a:gd name="connsiteY2" fmla="*/ 246318 h 504056"/>
              <a:gd name="connsiteX3" fmla="*/ 7099546 w 7411452"/>
              <a:gd name="connsiteY3" fmla="*/ 504056 h 504056"/>
              <a:gd name="connsiteX4" fmla="*/ 0 w 7411452"/>
              <a:gd name="connsiteY4" fmla="*/ 504056 h 504056"/>
              <a:gd name="connsiteX5" fmla="*/ 0 w 7411452"/>
              <a:gd name="connsiteY5" fmla="*/ 0 h 50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11452" h="504056">
                <a:moveTo>
                  <a:pt x="0" y="0"/>
                </a:moveTo>
                <a:lnTo>
                  <a:pt x="7099546" y="0"/>
                </a:lnTo>
                <a:lnTo>
                  <a:pt x="7411452" y="246318"/>
                </a:lnTo>
                <a:lnTo>
                  <a:pt x="7099546" y="504056"/>
                </a:lnTo>
                <a:lnTo>
                  <a:pt x="0" y="504056"/>
                </a:lnTo>
                <a:lnTo>
                  <a:pt x="0" y="0"/>
                </a:lnTo>
                <a:close/>
              </a:path>
            </a:pathLst>
          </a:custGeom>
          <a:solidFill>
            <a:srgbClr val="9DB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547664" y="2210435"/>
            <a:ext cx="1518364" cy="2222999"/>
            <a:chOff x="1547664" y="1520624"/>
            <a:chExt cx="1518364" cy="2222999"/>
          </a:xfrm>
        </p:grpSpPr>
        <p:sp>
          <p:nvSpPr>
            <p:cNvPr id="7" name="椭圆 6"/>
            <p:cNvSpPr/>
            <p:nvPr/>
          </p:nvSpPr>
          <p:spPr>
            <a:xfrm>
              <a:off x="1792113" y="2141640"/>
              <a:ext cx="1152128" cy="1152128"/>
            </a:xfrm>
            <a:prstGeom prst="ellipse">
              <a:avLst/>
            </a:prstGeom>
            <a:solidFill>
              <a:srgbClr val="9DB9B6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smtClean="0">
                  <a:solidFill>
                    <a:prstClr val="white"/>
                  </a:solidFill>
                  <a:latin typeface="方正超粗黑简体" pitchFamily="65" charset="-122"/>
                  <a:ea typeface="方正超粗黑简体" pitchFamily="65" charset="-122"/>
                </a:rPr>
                <a:t>1</a:t>
              </a:r>
              <a:endParaRPr lang="zh-CN" altLang="en-US" sz="2800" dirty="0">
                <a:solidFill>
                  <a:prstClr val="white"/>
                </a:solidFill>
                <a:latin typeface="方正超粗黑简体" pitchFamily="65" charset="-122"/>
                <a:ea typeface="方正超粗黑简体" pitchFamily="65" charset="-122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547664" y="1520624"/>
              <a:ext cx="15183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方正正中黑简体" pitchFamily="2" charset="-122"/>
                  <a:ea typeface="方正正中黑简体" pitchFamily="2" charset="-122"/>
                </a:rPr>
                <a:t>2014.4-2014.6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latin typeface="方正正中黑简体" pitchFamily="2" charset="-122"/>
                <a:ea typeface="方正正中黑简体" pitchFamily="2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929276" y="3435846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zh-CN" altLang="en-US" sz="1400" kern="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前期调研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635896" y="2195572"/>
            <a:ext cx="1518364" cy="2237862"/>
            <a:chOff x="3635896" y="1505761"/>
            <a:chExt cx="1518364" cy="2237862"/>
          </a:xfrm>
        </p:grpSpPr>
        <p:sp>
          <p:nvSpPr>
            <p:cNvPr id="13" name="椭圆 12"/>
            <p:cNvSpPr/>
            <p:nvPr/>
          </p:nvSpPr>
          <p:spPr>
            <a:xfrm>
              <a:off x="3850221" y="2141640"/>
              <a:ext cx="1152128" cy="1152128"/>
            </a:xfrm>
            <a:prstGeom prst="ellipse">
              <a:avLst/>
            </a:prstGeom>
            <a:solidFill>
              <a:srgbClr val="9DB9B6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smtClean="0">
                  <a:solidFill>
                    <a:prstClr val="white"/>
                  </a:solidFill>
                  <a:latin typeface="方正超粗黑简体" pitchFamily="65" charset="-122"/>
                  <a:ea typeface="方正超粗黑简体" pitchFamily="65" charset="-122"/>
                </a:rPr>
                <a:t>2</a:t>
              </a:r>
              <a:endParaRPr lang="zh-CN" altLang="en-US" sz="2800" dirty="0">
                <a:solidFill>
                  <a:prstClr val="white"/>
                </a:solidFill>
                <a:latin typeface="方正超粗黑简体" pitchFamily="65" charset="-122"/>
                <a:ea typeface="方正超粗黑简体" pitchFamily="65" charset="-122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635896" y="1505761"/>
              <a:ext cx="15183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prstClr val="white">
                      <a:lumMod val="50000"/>
                    </a:prstClr>
                  </a:solidFill>
                  <a:latin typeface="方正正中黑简体" pitchFamily="2" charset="-122"/>
                  <a:ea typeface="方正正中黑简体" pitchFamily="2" charset="-122"/>
                </a:rPr>
                <a:t>2014.7-2014.9</a:t>
              </a:r>
              <a:endParaRPr lang="zh-CN" altLang="en-US" sz="1600" dirty="0">
                <a:solidFill>
                  <a:prstClr val="white">
                    <a:lumMod val="50000"/>
                  </a:prstClr>
                </a:solidFill>
                <a:latin typeface="方正正中黑简体" pitchFamily="2" charset="-122"/>
                <a:ea typeface="方正正中黑简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3819840" y="3435846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zh-CN" altLang="en-US" sz="1400" kern="0" dirty="0" smtClean="0">
                  <a:solidFill>
                    <a:prstClr val="white">
                      <a:lumMod val="50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信息分析设计</a:t>
              </a:r>
              <a:endParaRPr lang="zh-CN" altLang="en-US" sz="1400" kern="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580112" y="2204864"/>
            <a:ext cx="1800493" cy="2320903"/>
            <a:chOff x="5580112" y="1515053"/>
            <a:chExt cx="1800493" cy="2320903"/>
          </a:xfrm>
        </p:grpSpPr>
        <p:sp>
          <p:nvSpPr>
            <p:cNvPr id="19" name="椭圆 18"/>
            <p:cNvSpPr/>
            <p:nvPr/>
          </p:nvSpPr>
          <p:spPr>
            <a:xfrm>
              <a:off x="5908329" y="2141640"/>
              <a:ext cx="1152128" cy="1152128"/>
            </a:xfrm>
            <a:prstGeom prst="ellipse">
              <a:avLst/>
            </a:prstGeom>
            <a:solidFill>
              <a:srgbClr val="215968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prstClr val="white"/>
                  </a:solidFill>
                  <a:latin typeface="方正超粗黑简体" pitchFamily="65" charset="-122"/>
                  <a:ea typeface="方正超粗黑简体" pitchFamily="65" charset="-122"/>
                </a:rPr>
                <a:t>3</a:t>
              </a:r>
              <a:endParaRPr lang="zh-CN" altLang="en-US" sz="2800" dirty="0">
                <a:solidFill>
                  <a:prstClr val="white"/>
                </a:solidFill>
                <a:latin typeface="方正超粗黑简体" pitchFamily="65" charset="-122"/>
                <a:ea typeface="方正超粗黑简体" pitchFamily="65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580112" y="1515053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latin typeface="方正正中黑简体" pitchFamily="2" charset="-122"/>
                  <a:ea typeface="方正正中黑简体" pitchFamily="2" charset="-122"/>
                </a:rPr>
                <a:t>2014.10-2015.3</a:t>
              </a:r>
              <a:endParaRPr lang="zh-CN" altLang="en-US" dirty="0">
                <a:latin typeface="方正正中黑简体" pitchFamily="2" charset="-122"/>
                <a:ea typeface="方正正中黑简体" pitchFamily="2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864789" y="3435846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zh-CN" altLang="en-US" sz="2000" kern="0" dirty="0" smtClean="0">
                  <a:latin typeface="微软雅黑" pitchFamily="34" charset="-122"/>
                  <a:ea typeface="微软雅黑" pitchFamily="34" charset="-122"/>
                </a:rPr>
                <a:t>代码实现</a:t>
              </a:r>
              <a:endParaRPr lang="zh-CN" altLang="en-US" sz="20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7060457" y="6309320"/>
            <a:ext cx="1976039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36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0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758285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 smtClean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参考界面</a:t>
              </a:r>
              <a:endParaRPr lang="zh-CN" altLang="en-US" sz="1600" dirty="0">
                <a:solidFill>
                  <a:prstClr val="white"/>
                </a:solidFill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6870111" y="278317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第三阶段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007" y="1196752"/>
            <a:ext cx="2024255" cy="360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329" y="1202897"/>
            <a:ext cx="2024255" cy="360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11" name="组合 10"/>
          <p:cNvGrpSpPr/>
          <p:nvPr/>
        </p:nvGrpSpPr>
        <p:grpSpPr>
          <a:xfrm>
            <a:off x="137025" y="1196752"/>
            <a:ext cx="2016000" cy="3600000"/>
            <a:chOff x="6624849" y="1417438"/>
            <a:chExt cx="2426966" cy="4320000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4849" y="1417438"/>
              <a:ext cx="2426966" cy="432000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2131" y="2206063"/>
              <a:ext cx="2232402" cy="1332000"/>
            </a:xfrm>
            <a:prstGeom prst="rect">
              <a:avLst/>
            </a:prstGeom>
          </p:spPr>
        </p:pic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2239" y="1196752"/>
            <a:ext cx="2024256" cy="360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1" name="文本框 20"/>
          <p:cNvSpPr txBox="1"/>
          <p:nvPr/>
        </p:nvSpPr>
        <p:spPr>
          <a:xfrm>
            <a:off x="1996004" y="6130652"/>
            <a:ext cx="4376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</a:t>
            </a:r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UE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界面及多个</a:t>
            </a:r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图标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385" y="1610331"/>
            <a:ext cx="2024255" cy="36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43" y="1610331"/>
            <a:ext cx="2022026" cy="36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88" y="1610331"/>
            <a:ext cx="2024256" cy="36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1610331"/>
            <a:ext cx="2024256" cy="36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155" y="2223894"/>
            <a:ext cx="1524003" cy="1524003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401" y="3980996"/>
            <a:ext cx="3044511" cy="137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48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1564905" y="3963757"/>
            <a:ext cx="1620957" cy="1666127"/>
            <a:chOff x="1457892" y="2839197"/>
            <a:chExt cx="1620957" cy="1666127"/>
          </a:xfrm>
        </p:grpSpPr>
        <p:grpSp>
          <p:nvGrpSpPr>
            <p:cNvPr id="35" name="组合 34"/>
            <p:cNvGrpSpPr/>
            <p:nvPr/>
          </p:nvGrpSpPr>
          <p:grpSpPr>
            <a:xfrm>
              <a:off x="1490733" y="2839197"/>
              <a:ext cx="1540565" cy="1666127"/>
              <a:chOff x="1490733" y="2839197"/>
              <a:chExt cx="1540565" cy="1666127"/>
            </a:xfrm>
          </p:grpSpPr>
          <p:sp>
            <p:nvSpPr>
              <p:cNvPr id="37" name="矩形标注 17"/>
              <p:cNvSpPr/>
              <p:nvPr/>
            </p:nvSpPr>
            <p:spPr>
              <a:xfrm rot="10800000">
                <a:off x="1538285" y="2839197"/>
                <a:ext cx="1493013" cy="1666127"/>
              </a:xfrm>
              <a:custGeom>
                <a:avLst/>
                <a:gdLst>
                  <a:gd name="connsiteX0" fmla="*/ 0 w 1410814"/>
                  <a:gd name="connsiteY0" fmla="*/ 0 h 1368152"/>
                  <a:gd name="connsiteX1" fmla="*/ 822975 w 1410814"/>
                  <a:gd name="connsiteY1" fmla="*/ 0 h 1368152"/>
                  <a:gd name="connsiteX2" fmla="*/ 822975 w 1410814"/>
                  <a:gd name="connsiteY2" fmla="*/ 0 h 1368152"/>
                  <a:gd name="connsiteX3" fmla="*/ 1175678 w 1410814"/>
                  <a:gd name="connsiteY3" fmla="*/ 0 h 1368152"/>
                  <a:gd name="connsiteX4" fmla="*/ 1410814 w 1410814"/>
                  <a:gd name="connsiteY4" fmla="*/ 0 h 1368152"/>
                  <a:gd name="connsiteX5" fmla="*/ 1410814 w 1410814"/>
                  <a:gd name="connsiteY5" fmla="*/ 798089 h 1368152"/>
                  <a:gd name="connsiteX6" fmla="*/ 1410814 w 1410814"/>
                  <a:gd name="connsiteY6" fmla="*/ 798089 h 1368152"/>
                  <a:gd name="connsiteX7" fmla="*/ 1410814 w 1410814"/>
                  <a:gd name="connsiteY7" fmla="*/ 1140127 h 1368152"/>
                  <a:gd name="connsiteX8" fmla="*/ 1410814 w 1410814"/>
                  <a:gd name="connsiteY8" fmla="*/ 1368152 h 1368152"/>
                  <a:gd name="connsiteX9" fmla="*/ 1175678 w 1410814"/>
                  <a:gd name="connsiteY9" fmla="*/ 1368152 h 1368152"/>
                  <a:gd name="connsiteX10" fmla="*/ 1000225 w 1410814"/>
                  <a:gd name="connsiteY10" fmla="*/ 1539171 h 1368152"/>
                  <a:gd name="connsiteX11" fmla="*/ 822975 w 1410814"/>
                  <a:gd name="connsiteY11" fmla="*/ 1368152 h 1368152"/>
                  <a:gd name="connsiteX12" fmla="*/ 0 w 1410814"/>
                  <a:gd name="connsiteY12" fmla="*/ 1368152 h 1368152"/>
                  <a:gd name="connsiteX13" fmla="*/ 0 w 1410814"/>
                  <a:gd name="connsiteY13" fmla="*/ 1140127 h 1368152"/>
                  <a:gd name="connsiteX14" fmla="*/ 0 w 1410814"/>
                  <a:gd name="connsiteY14" fmla="*/ 798089 h 1368152"/>
                  <a:gd name="connsiteX15" fmla="*/ 0 w 1410814"/>
                  <a:gd name="connsiteY15" fmla="*/ 798089 h 1368152"/>
                  <a:gd name="connsiteX16" fmla="*/ 0 w 1410814"/>
                  <a:gd name="connsiteY16" fmla="*/ 0 h 1368152"/>
                  <a:gd name="connsiteX0" fmla="*/ 0 w 1410814"/>
                  <a:gd name="connsiteY0" fmla="*/ 0 h 1539171"/>
                  <a:gd name="connsiteX1" fmla="*/ 822975 w 1410814"/>
                  <a:gd name="connsiteY1" fmla="*/ 0 h 1539171"/>
                  <a:gd name="connsiteX2" fmla="*/ 822975 w 1410814"/>
                  <a:gd name="connsiteY2" fmla="*/ 0 h 1539171"/>
                  <a:gd name="connsiteX3" fmla="*/ 1175678 w 1410814"/>
                  <a:gd name="connsiteY3" fmla="*/ 0 h 1539171"/>
                  <a:gd name="connsiteX4" fmla="*/ 1410814 w 1410814"/>
                  <a:gd name="connsiteY4" fmla="*/ 0 h 1539171"/>
                  <a:gd name="connsiteX5" fmla="*/ 1410814 w 1410814"/>
                  <a:gd name="connsiteY5" fmla="*/ 798089 h 1539171"/>
                  <a:gd name="connsiteX6" fmla="*/ 1410814 w 1410814"/>
                  <a:gd name="connsiteY6" fmla="*/ 798089 h 1539171"/>
                  <a:gd name="connsiteX7" fmla="*/ 1410814 w 1410814"/>
                  <a:gd name="connsiteY7" fmla="*/ 1140127 h 1539171"/>
                  <a:gd name="connsiteX8" fmla="*/ 1410814 w 1410814"/>
                  <a:gd name="connsiteY8" fmla="*/ 1368152 h 1539171"/>
                  <a:gd name="connsiteX9" fmla="*/ 1175678 w 1410814"/>
                  <a:gd name="connsiteY9" fmla="*/ 1368152 h 1539171"/>
                  <a:gd name="connsiteX10" fmla="*/ 1000225 w 1410814"/>
                  <a:gd name="connsiteY10" fmla="*/ 1539171 h 1539171"/>
                  <a:gd name="connsiteX11" fmla="*/ 561037 w 1410814"/>
                  <a:gd name="connsiteY11" fmla="*/ 1368152 h 1539171"/>
                  <a:gd name="connsiteX12" fmla="*/ 0 w 1410814"/>
                  <a:gd name="connsiteY12" fmla="*/ 1368152 h 1539171"/>
                  <a:gd name="connsiteX13" fmla="*/ 0 w 1410814"/>
                  <a:gd name="connsiteY13" fmla="*/ 1140127 h 1539171"/>
                  <a:gd name="connsiteX14" fmla="*/ 0 w 1410814"/>
                  <a:gd name="connsiteY14" fmla="*/ 798089 h 1539171"/>
                  <a:gd name="connsiteX15" fmla="*/ 0 w 1410814"/>
                  <a:gd name="connsiteY15" fmla="*/ 798089 h 1539171"/>
                  <a:gd name="connsiteX16" fmla="*/ 0 w 1410814"/>
                  <a:gd name="connsiteY16" fmla="*/ 0 h 1539171"/>
                  <a:gd name="connsiteX0" fmla="*/ 0 w 1410814"/>
                  <a:gd name="connsiteY0" fmla="*/ 0 h 1539171"/>
                  <a:gd name="connsiteX1" fmla="*/ 822975 w 1410814"/>
                  <a:gd name="connsiteY1" fmla="*/ 0 h 1539171"/>
                  <a:gd name="connsiteX2" fmla="*/ 822975 w 1410814"/>
                  <a:gd name="connsiteY2" fmla="*/ 0 h 1539171"/>
                  <a:gd name="connsiteX3" fmla="*/ 1175678 w 1410814"/>
                  <a:gd name="connsiteY3" fmla="*/ 0 h 1539171"/>
                  <a:gd name="connsiteX4" fmla="*/ 1410814 w 1410814"/>
                  <a:gd name="connsiteY4" fmla="*/ 0 h 1539171"/>
                  <a:gd name="connsiteX5" fmla="*/ 1410814 w 1410814"/>
                  <a:gd name="connsiteY5" fmla="*/ 798089 h 1539171"/>
                  <a:gd name="connsiteX6" fmla="*/ 1410814 w 1410814"/>
                  <a:gd name="connsiteY6" fmla="*/ 798089 h 1539171"/>
                  <a:gd name="connsiteX7" fmla="*/ 1410814 w 1410814"/>
                  <a:gd name="connsiteY7" fmla="*/ 1140127 h 1539171"/>
                  <a:gd name="connsiteX8" fmla="*/ 1410814 w 1410814"/>
                  <a:gd name="connsiteY8" fmla="*/ 1368152 h 1539171"/>
                  <a:gd name="connsiteX9" fmla="*/ 773247 w 1410814"/>
                  <a:gd name="connsiteY9" fmla="*/ 1370533 h 1539171"/>
                  <a:gd name="connsiteX10" fmla="*/ 1000225 w 1410814"/>
                  <a:gd name="connsiteY10" fmla="*/ 1539171 h 1539171"/>
                  <a:gd name="connsiteX11" fmla="*/ 561037 w 1410814"/>
                  <a:gd name="connsiteY11" fmla="*/ 1368152 h 1539171"/>
                  <a:gd name="connsiteX12" fmla="*/ 0 w 1410814"/>
                  <a:gd name="connsiteY12" fmla="*/ 1368152 h 1539171"/>
                  <a:gd name="connsiteX13" fmla="*/ 0 w 1410814"/>
                  <a:gd name="connsiteY13" fmla="*/ 1140127 h 1539171"/>
                  <a:gd name="connsiteX14" fmla="*/ 0 w 1410814"/>
                  <a:gd name="connsiteY14" fmla="*/ 798089 h 1539171"/>
                  <a:gd name="connsiteX15" fmla="*/ 0 w 1410814"/>
                  <a:gd name="connsiteY15" fmla="*/ 798089 h 1539171"/>
                  <a:gd name="connsiteX16" fmla="*/ 0 w 1410814"/>
                  <a:gd name="connsiteY16" fmla="*/ 0 h 1539171"/>
                  <a:gd name="connsiteX0" fmla="*/ 0 w 1410814"/>
                  <a:gd name="connsiteY0" fmla="*/ 0 h 1515359"/>
                  <a:gd name="connsiteX1" fmla="*/ 822975 w 1410814"/>
                  <a:gd name="connsiteY1" fmla="*/ 0 h 1515359"/>
                  <a:gd name="connsiteX2" fmla="*/ 822975 w 1410814"/>
                  <a:gd name="connsiteY2" fmla="*/ 0 h 1515359"/>
                  <a:gd name="connsiteX3" fmla="*/ 1175678 w 1410814"/>
                  <a:gd name="connsiteY3" fmla="*/ 0 h 1515359"/>
                  <a:gd name="connsiteX4" fmla="*/ 1410814 w 1410814"/>
                  <a:gd name="connsiteY4" fmla="*/ 0 h 1515359"/>
                  <a:gd name="connsiteX5" fmla="*/ 1410814 w 1410814"/>
                  <a:gd name="connsiteY5" fmla="*/ 798089 h 1515359"/>
                  <a:gd name="connsiteX6" fmla="*/ 1410814 w 1410814"/>
                  <a:gd name="connsiteY6" fmla="*/ 798089 h 1515359"/>
                  <a:gd name="connsiteX7" fmla="*/ 1410814 w 1410814"/>
                  <a:gd name="connsiteY7" fmla="*/ 1140127 h 1515359"/>
                  <a:gd name="connsiteX8" fmla="*/ 1410814 w 1410814"/>
                  <a:gd name="connsiteY8" fmla="*/ 1368152 h 1515359"/>
                  <a:gd name="connsiteX9" fmla="*/ 773247 w 1410814"/>
                  <a:gd name="connsiteY9" fmla="*/ 1370533 h 1515359"/>
                  <a:gd name="connsiteX10" fmla="*/ 683519 w 1410814"/>
                  <a:gd name="connsiteY10" fmla="*/ 1515359 h 1515359"/>
                  <a:gd name="connsiteX11" fmla="*/ 561037 w 1410814"/>
                  <a:gd name="connsiteY11" fmla="*/ 1368152 h 1515359"/>
                  <a:gd name="connsiteX12" fmla="*/ 0 w 1410814"/>
                  <a:gd name="connsiteY12" fmla="*/ 1368152 h 1515359"/>
                  <a:gd name="connsiteX13" fmla="*/ 0 w 1410814"/>
                  <a:gd name="connsiteY13" fmla="*/ 1140127 h 1515359"/>
                  <a:gd name="connsiteX14" fmla="*/ 0 w 1410814"/>
                  <a:gd name="connsiteY14" fmla="*/ 798089 h 1515359"/>
                  <a:gd name="connsiteX15" fmla="*/ 0 w 1410814"/>
                  <a:gd name="connsiteY15" fmla="*/ 798089 h 1515359"/>
                  <a:gd name="connsiteX16" fmla="*/ 0 w 1410814"/>
                  <a:gd name="connsiteY16" fmla="*/ 0 h 1515359"/>
                  <a:gd name="connsiteX0" fmla="*/ 0 w 1410814"/>
                  <a:gd name="connsiteY0" fmla="*/ 0 h 1512978"/>
                  <a:gd name="connsiteX1" fmla="*/ 822975 w 1410814"/>
                  <a:gd name="connsiteY1" fmla="*/ 0 h 1512978"/>
                  <a:gd name="connsiteX2" fmla="*/ 822975 w 1410814"/>
                  <a:gd name="connsiteY2" fmla="*/ 0 h 1512978"/>
                  <a:gd name="connsiteX3" fmla="*/ 1175678 w 1410814"/>
                  <a:gd name="connsiteY3" fmla="*/ 0 h 1512978"/>
                  <a:gd name="connsiteX4" fmla="*/ 1410814 w 1410814"/>
                  <a:gd name="connsiteY4" fmla="*/ 0 h 1512978"/>
                  <a:gd name="connsiteX5" fmla="*/ 1410814 w 1410814"/>
                  <a:gd name="connsiteY5" fmla="*/ 798089 h 1512978"/>
                  <a:gd name="connsiteX6" fmla="*/ 1410814 w 1410814"/>
                  <a:gd name="connsiteY6" fmla="*/ 798089 h 1512978"/>
                  <a:gd name="connsiteX7" fmla="*/ 1410814 w 1410814"/>
                  <a:gd name="connsiteY7" fmla="*/ 1140127 h 1512978"/>
                  <a:gd name="connsiteX8" fmla="*/ 1410814 w 1410814"/>
                  <a:gd name="connsiteY8" fmla="*/ 1368152 h 1512978"/>
                  <a:gd name="connsiteX9" fmla="*/ 773247 w 1410814"/>
                  <a:gd name="connsiteY9" fmla="*/ 1370533 h 1512978"/>
                  <a:gd name="connsiteX10" fmla="*/ 671613 w 1410814"/>
                  <a:gd name="connsiteY10" fmla="*/ 1512978 h 1512978"/>
                  <a:gd name="connsiteX11" fmla="*/ 561037 w 1410814"/>
                  <a:gd name="connsiteY11" fmla="*/ 1368152 h 1512978"/>
                  <a:gd name="connsiteX12" fmla="*/ 0 w 1410814"/>
                  <a:gd name="connsiteY12" fmla="*/ 1368152 h 1512978"/>
                  <a:gd name="connsiteX13" fmla="*/ 0 w 1410814"/>
                  <a:gd name="connsiteY13" fmla="*/ 1140127 h 1512978"/>
                  <a:gd name="connsiteX14" fmla="*/ 0 w 1410814"/>
                  <a:gd name="connsiteY14" fmla="*/ 798089 h 1512978"/>
                  <a:gd name="connsiteX15" fmla="*/ 0 w 1410814"/>
                  <a:gd name="connsiteY15" fmla="*/ 798089 h 1512978"/>
                  <a:gd name="connsiteX16" fmla="*/ 0 w 1410814"/>
                  <a:gd name="connsiteY16" fmla="*/ 0 h 1512978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773247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561037 w 1410814"/>
                  <a:gd name="connsiteY11" fmla="*/ 1368152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47502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561037 w 1410814"/>
                  <a:gd name="connsiteY11" fmla="*/ 1368152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47502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612791 w 1410814"/>
                  <a:gd name="connsiteY11" fmla="*/ 1370333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27250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612791 w 1410814"/>
                  <a:gd name="connsiteY11" fmla="*/ 1370333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27250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639792 w 1410814"/>
                  <a:gd name="connsiteY11" fmla="*/ 1372514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26064"/>
                  <a:gd name="connsiteX1" fmla="*/ 822975 w 1410814"/>
                  <a:gd name="connsiteY1" fmla="*/ 0 h 1526064"/>
                  <a:gd name="connsiteX2" fmla="*/ 822975 w 1410814"/>
                  <a:gd name="connsiteY2" fmla="*/ 0 h 1526064"/>
                  <a:gd name="connsiteX3" fmla="*/ 1175678 w 1410814"/>
                  <a:gd name="connsiteY3" fmla="*/ 0 h 1526064"/>
                  <a:gd name="connsiteX4" fmla="*/ 1410814 w 1410814"/>
                  <a:gd name="connsiteY4" fmla="*/ 0 h 1526064"/>
                  <a:gd name="connsiteX5" fmla="*/ 1410814 w 1410814"/>
                  <a:gd name="connsiteY5" fmla="*/ 798089 h 1526064"/>
                  <a:gd name="connsiteX6" fmla="*/ 1410814 w 1410814"/>
                  <a:gd name="connsiteY6" fmla="*/ 798089 h 1526064"/>
                  <a:gd name="connsiteX7" fmla="*/ 1410814 w 1410814"/>
                  <a:gd name="connsiteY7" fmla="*/ 1140127 h 1526064"/>
                  <a:gd name="connsiteX8" fmla="*/ 1410814 w 1410814"/>
                  <a:gd name="connsiteY8" fmla="*/ 1368152 h 1526064"/>
                  <a:gd name="connsiteX9" fmla="*/ 827250 w 1410814"/>
                  <a:gd name="connsiteY9" fmla="*/ 1370533 h 1526064"/>
                  <a:gd name="connsiteX10" fmla="*/ 736868 w 1410814"/>
                  <a:gd name="connsiteY10" fmla="*/ 1526064 h 1526064"/>
                  <a:gd name="connsiteX11" fmla="*/ 639792 w 1410814"/>
                  <a:gd name="connsiteY11" fmla="*/ 1372514 h 1526064"/>
                  <a:gd name="connsiteX12" fmla="*/ 0 w 1410814"/>
                  <a:gd name="connsiteY12" fmla="*/ 1368152 h 1526064"/>
                  <a:gd name="connsiteX13" fmla="*/ 0 w 1410814"/>
                  <a:gd name="connsiteY13" fmla="*/ 1140127 h 1526064"/>
                  <a:gd name="connsiteX14" fmla="*/ 0 w 1410814"/>
                  <a:gd name="connsiteY14" fmla="*/ 798089 h 1526064"/>
                  <a:gd name="connsiteX15" fmla="*/ 0 w 1410814"/>
                  <a:gd name="connsiteY15" fmla="*/ 798089 h 1526064"/>
                  <a:gd name="connsiteX16" fmla="*/ 0 w 1410814"/>
                  <a:gd name="connsiteY16" fmla="*/ 0 h 1526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10814" h="1526064">
                    <a:moveTo>
                      <a:pt x="0" y="0"/>
                    </a:moveTo>
                    <a:lnTo>
                      <a:pt x="822975" y="0"/>
                    </a:lnTo>
                    <a:lnTo>
                      <a:pt x="822975" y="0"/>
                    </a:lnTo>
                    <a:lnTo>
                      <a:pt x="1175678" y="0"/>
                    </a:lnTo>
                    <a:lnTo>
                      <a:pt x="1410814" y="0"/>
                    </a:lnTo>
                    <a:lnTo>
                      <a:pt x="1410814" y="798089"/>
                    </a:lnTo>
                    <a:lnTo>
                      <a:pt x="1410814" y="798089"/>
                    </a:lnTo>
                    <a:lnTo>
                      <a:pt x="1410814" y="1140127"/>
                    </a:lnTo>
                    <a:lnTo>
                      <a:pt x="1410814" y="1368152"/>
                    </a:lnTo>
                    <a:lnTo>
                      <a:pt x="827250" y="1370533"/>
                    </a:lnTo>
                    <a:lnTo>
                      <a:pt x="736868" y="1526064"/>
                    </a:lnTo>
                    <a:lnTo>
                      <a:pt x="639792" y="1372514"/>
                    </a:lnTo>
                    <a:lnTo>
                      <a:pt x="0" y="1368152"/>
                    </a:lnTo>
                    <a:lnTo>
                      <a:pt x="0" y="1140127"/>
                    </a:lnTo>
                    <a:lnTo>
                      <a:pt x="0" y="798089"/>
                    </a:lnTo>
                    <a:lnTo>
                      <a:pt x="0" y="7980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TextBox 33"/>
              <p:cNvSpPr txBox="1">
                <a:spLocks noChangeArrowheads="1"/>
              </p:cNvSpPr>
              <p:nvPr/>
            </p:nvSpPr>
            <p:spPr bwMode="auto">
              <a:xfrm>
                <a:off x="1490733" y="3524996"/>
                <a:ext cx="1462235" cy="6463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200" b="0" i="0" u="none" strike="noStrike" kern="0" cap="none" spc="0" normalizeH="0" baseline="0" noProof="0" dirty="0" smtClean="0">
                    <a:ln>
                      <a:noFill/>
                    </a:ln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环境：</a:t>
                </a:r>
                <a:r>
                  <a:rPr kumimoji="0" lang="en-US" altLang="zh-CN" sz="1200" b="0" i="0" u="none" strike="noStrike" kern="0" cap="none" spc="0" normalizeH="0" baseline="0" noProof="0" dirty="0" smtClean="0">
                    <a:ln>
                      <a:noFill/>
                    </a:ln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mySQL5.0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200" kern="0" dirty="0" smtClean="0">
                    <a:latin typeface="微软雅黑" pitchFamily="34" charset="-122"/>
                    <a:ea typeface="微软雅黑" pitchFamily="34" charset="-122"/>
                  </a:rPr>
                  <a:t>语言：</a:t>
                </a:r>
                <a:r>
                  <a:rPr lang="en-US" altLang="zh-CN" sz="1200" kern="0" dirty="0" smtClean="0">
                    <a:latin typeface="微软雅黑" pitchFamily="34" charset="-122"/>
                    <a:ea typeface="微软雅黑" pitchFamily="34" charset="-122"/>
                  </a:rPr>
                  <a:t>SQL</a:t>
                </a:r>
                <a:r>
                  <a:rPr lang="zh-CN" altLang="en-US" sz="1200" kern="0" dirty="0" smtClean="0">
                    <a:latin typeface="微软雅黑" pitchFamily="34" charset="-122"/>
                    <a:ea typeface="微软雅黑" pitchFamily="34" charset="-122"/>
                  </a:rPr>
                  <a:t>语句</a:t>
                </a:r>
                <a:endParaRPr lang="en-US" altLang="zh-CN" sz="1200" kern="0" dirty="0" smtClean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36" name="TextBox 18"/>
            <p:cNvSpPr txBox="1"/>
            <p:nvPr/>
          </p:nvSpPr>
          <p:spPr>
            <a:xfrm>
              <a:off x="1457892" y="3097710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负责人：徐晨升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6" name="图片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775" y="1614266"/>
            <a:ext cx="1546536" cy="1546536"/>
          </a:xfrm>
          <a:prstGeom prst="rect">
            <a:avLst/>
          </a:prstGeom>
        </p:spPr>
      </p:pic>
      <p:sp>
        <p:nvSpPr>
          <p:cNvPr id="33" name="矩形 32"/>
          <p:cNvSpPr/>
          <p:nvPr/>
        </p:nvSpPr>
        <p:spPr>
          <a:xfrm>
            <a:off x="1989601" y="3503760"/>
            <a:ext cx="857927" cy="253916"/>
          </a:xfrm>
          <a:prstGeom prst="rect">
            <a:avLst/>
          </a:prstGeom>
          <a:solidFill>
            <a:srgbClr val="262626"/>
          </a:solidFill>
        </p:spPr>
        <p:txBody>
          <a:bodyPr wrap="none">
            <a:spAutoFit/>
          </a:bodyPr>
          <a:lstStyle/>
          <a:p>
            <a:r>
              <a:rPr lang="zh-CN" altLang="en-US" sz="1050" kern="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系统数据库</a:t>
            </a:r>
            <a:endParaRPr lang="zh-CN" altLang="en-US" sz="1050" dirty="0">
              <a:solidFill>
                <a:schemeClr val="bg1"/>
              </a:solidFill>
            </a:endParaRP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089" y="2399486"/>
            <a:ext cx="1144340" cy="114434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690238" y="3954636"/>
            <a:ext cx="1584692" cy="1692171"/>
            <a:chOff x="3706885" y="3537029"/>
            <a:chExt cx="1584692" cy="1692171"/>
          </a:xfrm>
        </p:grpSpPr>
        <p:grpSp>
          <p:nvGrpSpPr>
            <p:cNvPr id="22" name="组合 21"/>
            <p:cNvGrpSpPr/>
            <p:nvPr/>
          </p:nvGrpSpPr>
          <p:grpSpPr>
            <a:xfrm>
              <a:off x="3706885" y="3537029"/>
              <a:ext cx="1584692" cy="1666127"/>
              <a:chOff x="3758006" y="2839197"/>
              <a:chExt cx="1584692" cy="1666127"/>
            </a:xfrm>
          </p:grpSpPr>
          <p:sp>
            <p:nvSpPr>
              <p:cNvPr id="25" name="矩形标注 17"/>
              <p:cNvSpPr/>
              <p:nvPr/>
            </p:nvSpPr>
            <p:spPr>
              <a:xfrm rot="10800000">
                <a:off x="3849685" y="2839197"/>
                <a:ext cx="1493013" cy="1666127"/>
              </a:xfrm>
              <a:custGeom>
                <a:avLst/>
                <a:gdLst>
                  <a:gd name="connsiteX0" fmla="*/ 0 w 1410814"/>
                  <a:gd name="connsiteY0" fmla="*/ 0 h 1368152"/>
                  <a:gd name="connsiteX1" fmla="*/ 822975 w 1410814"/>
                  <a:gd name="connsiteY1" fmla="*/ 0 h 1368152"/>
                  <a:gd name="connsiteX2" fmla="*/ 822975 w 1410814"/>
                  <a:gd name="connsiteY2" fmla="*/ 0 h 1368152"/>
                  <a:gd name="connsiteX3" fmla="*/ 1175678 w 1410814"/>
                  <a:gd name="connsiteY3" fmla="*/ 0 h 1368152"/>
                  <a:gd name="connsiteX4" fmla="*/ 1410814 w 1410814"/>
                  <a:gd name="connsiteY4" fmla="*/ 0 h 1368152"/>
                  <a:gd name="connsiteX5" fmla="*/ 1410814 w 1410814"/>
                  <a:gd name="connsiteY5" fmla="*/ 798089 h 1368152"/>
                  <a:gd name="connsiteX6" fmla="*/ 1410814 w 1410814"/>
                  <a:gd name="connsiteY6" fmla="*/ 798089 h 1368152"/>
                  <a:gd name="connsiteX7" fmla="*/ 1410814 w 1410814"/>
                  <a:gd name="connsiteY7" fmla="*/ 1140127 h 1368152"/>
                  <a:gd name="connsiteX8" fmla="*/ 1410814 w 1410814"/>
                  <a:gd name="connsiteY8" fmla="*/ 1368152 h 1368152"/>
                  <a:gd name="connsiteX9" fmla="*/ 1175678 w 1410814"/>
                  <a:gd name="connsiteY9" fmla="*/ 1368152 h 1368152"/>
                  <a:gd name="connsiteX10" fmla="*/ 1000225 w 1410814"/>
                  <a:gd name="connsiteY10" fmla="*/ 1539171 h 1368152"/>
                  <a:gd name="connsiteX11" fmla="*/ 822975 w 1410814"/>
                  <a:gd name="connsiteY11" fmla="*/ 1368152 h 1368152"/>
                  <a:gd name="connsiteX12" fmla="*/ 0 w 1410814"/>
                  <a:gd name="connsiteY12" fmla="*/ 1368152 h 1368152"/>
                  <a:gd name="connsiteX13" fmla="*/ 0 w 1410814"/>
                  <a:gd name="connsiteY13" fmla="*/ 1140127 h 1368152"/>
                  <a:gd name="connsiteX14" fmla="*/ 0 w 1410814"/>
                  <a:gd name="connsiteY14" fmla="*/ 798089 h 1368152"/>
                  <a:gd name="connsiteX15" fmla="*/ 0 w 1410814"/>
                  <a:gd name="connsiteY15" fmla="*/ 798089 h 1368152"/>
                  <a:gd name="connsiteX16" fmla="*/ 0 w 1410814"/>
                  <a:gd name="connsiteY16" fmla="*/ 0 h 1368152"/>
                  <a:gd name="connsiteX0" fmla="*/ 0 w 1410814"/>
                  <a:gd name="connsiteY0" fmla="*/ 0 h 1539171"/>
                  <a:gd name="connsiteX1" fmla="*/ 822975 w 1410814"/>
                  <a:gd name="connsiteY1" fmla="*/ 0 h 1539171"/>
                  <a:gd name="connsiteX2" fmla="*/ 822975 w 1410814"/>
                  <a:gd name="connsiteY2" fmla="*/ 0 h 1539171"/>
                  <a:gd name="connsiteX3" fmla="*/ 1175678 w 1410814"/>
                  <a:gd name="connsiteY3" fmla="*/ 0 h 1539171"/>
                  <a:gd name="connsiteX4" fmla="*/ 1410814 w 1410814"/>
                  <a:gd name="connsiteY4" fmla="*/ 0 h 1539171"/>
                  <a:gd name="connsiteX5" fmla="*/ 1410814 w 1410814"/>
                  <a:gd name="connsiteY5" fmla="*/ 798089 h 1539171"/>
                  <a:gd name="connsiteX6" fmla="*/ 1410814 w 1410814"/>
                  <a:gd name="connsiteY6" fmla="*/ 798089 h 1539171"/>
                  <a:gd name="connsiteX7" fmla="*/ 1410814 w 1410814"/>
                  <a:gd name="connsiteY7" fmla="*/ 1140127 h 1539171"/>
                  <a:gd name="connsiteX8" fmla="*/ 1410814 w 1410814"/>
                  <a:gd name="connsiteY8" fmla="*/ 1368152 h 1539171"/>
                  <a:gd name="connsiteX9" fmla="*/ 1175678 w 1410814"/>
                  <a:gd name="connsiteY9" fmla="*/ 1368152 h 1539171"/>
                  <a:gd name="connsiteX10" fmla="*/ 1000225 w 1410814"/>
                  <a:gd name="connsiteY10" fmla="*/ 1539171 h 1539171"/>
                  <a:gd name="connsiteX11" fmla="*/ 561037 w 1410814"/>
                  <a:gd name="connsiteY11" fmla="*/ 1368152 h 1539171"/>
                  <a:gd name="connsiteX12" fmla="*/ 0 w 1410814"/>
                  <a:gd name="connsiteY12" fmla="*/ 1368152 h 1539171"/>
                  <a:gd name="connsiteX13" fmla="*/ 0 w 1410814"/>
                  <a:gd name="connsiteY13" fmla="*/ 1140127 h 1539171"/>
                  <a:gd name="connsiteX14" fmla="*/ 0 w 1410814"/>
                  <a:gd name="connsiteY14" fmla="*/ 798089 h 1539171"/>
                  <a:gd name="connsiteX15" fmla="*/ 0 w 1410814"/>
                  <a:gd name="connsiteY15" fmla="*/ 798089 h 1539171"/>
                  <a:gd name="connsiteX16" fmla="*/ 0 w 1410814"/>
                  <a:gd name="connsiteY16" fmla="*/ 0 h 1539171"/>
                  <a:gd name="connsiteX0" fmla="*/ 0 w 1410814"/>
                  <a:gd name="connsiteY0" fmla="*/ 0 h 1539171"/>
                  <a:gd name="connsiteX1" fmla="*/ 822975 w 1410814"/>
                  <a:gd name="connsiteY1" fmla="*/ 0 h 1539171"/>
                  <a:gd name="connsiteX2" fmla="*/ 822975 w 1410814"/>
                  <a:gd name="connsiteY2" fmla="*/ 0 h 1539171"/>
                  <a:gd name="connsiteX3" fmla="*/ 1175678 w 1410814"/>
                  <a:gd name="connsiteY3" fmla="*/ 0 h 1539171"/>
                  <a:gd name="connsiteX4" fmla="*/ 1410814 w 1410814"/>
                  <a:gd name="connsiteY4" fmla="*/ 0 h 1539171"/>
                  <a:gd name="connsiteX5" fmla="*/ 1410814 w 1410814"/>
                  <a:gd name="connsiteY5" fmla="*/ 798089 h 1539171"/>
                  <a:gd name="connsiteX6" fmla="*/ 1410814 w 1410814"/>
                  <a:gd name="connsiteY6" fmla="*/ 798089 h 1539171"/>
                  <a:gd name="connsiteX7" fmla="*/ 1410814 w 1410814"/>
                  <a:gd name="connsiteY7" fmla="*/ 1140127 h 1539171"/>
                  <a:gd name="connsiteX8" fmla="*/ 1410814 w 1410814"/>
                  <a:gd name="connsiteY8" fmla="*/ 1368152 h 1539171"/>
                  <a:gd name="connsiteX9" fmla="*/ 773247 w 1410814"/>
                  <a:gd name="connsiteY9" fmla="*/ 1370533 h 1539171"/>
                  <a:gd name="connsiteX10" fmla="*/ 1000225 w 1410814"/>
                  <a:gd name="connsiteY10" fmla="*/ 1539171 h 1539171"/>
                  <a:gd name="connsiteX11" fmla="*/ 561037 w 1410814"/>
                  <a:gd name="connsiteY11" fmla="*/ 1368152 h 1539171"/>
                  <a:gd name="connsiteX12" fmla="*/ 0 w 1410814"/>
                  <a:gd name="connsiteY12" fmla="*/ 1368152 h 1539171"/>
                  <a:gd name="connsiteX13" fmla="*/ 0 w 1410814"/>
                  <a:gd name="connsiteY13" fmla="*/ 1140127 h 1539171"/>
                  <a:gd name="connsiteX14" fmla="*/ 0 w 1410814"/>
                  <a:gd name="connsiteY14" fmla="*/ 798089 h 1539171"/>
                  <a:gd name="connsiteX15" fmla="*/ 0 w 1410814"/>
                  <a:gd name="connsiteY15" fmla="*/ 798089 h 1539171"/>
                  <a:gd name="connsiteX16" fmla="*/ 0 w 1410814"/>
                  <a:gd name="connsiteY16" fmla="*/ 0 h 1539171"/>
                  <a:gd name="connsiteX0" fmla="*/ 0 w 1410814"/>
                  <a:gd name="connsiteY0" fmla="*/ 0 h 1515359"/>
                  <a:gd name="connsiteX1" fmla="*/ 822975 w 1410814"/>
                  <a:gd name="connsiteY1" fmla="*/ 0 h 1515359"/>
                  <a:gd name="connsiteX2" fmla="*/ 822975 w 1410814"/>
                  <a:gd name="connsiteY2" fmla="*/ 0 h 1515359"/>
                  <a:gd name="connsiteX3" fmla="*/ 1175678 w 1410814"/>
                  <a:gd name="connsiteY3" fmla="*/ 0 h 1515359"/>
                  <a:gd name="connsiteX4" fmla="*/ 1410814 w 1410814"/>
                  <a:gd name="connsiteY4" fmla="*/ 0 h 1515359"/>
                  <a:gd name="connsiteX5" fmla="*/ 1410814 w 1410814"/>
                  <a:gd name="connsiteY5" fmla="*/ 798089 h 1515359"/>
                  <a:gd name="connsiteX6" fmla="*/ 1410814 w 1410814"/>
                  <a:gd name="connsiteY6" fmla="*/ 798089 h 1515359"/>
                  <a:gd name="connsiteX7" fmla="*/ 1410814 w 1410814"/>
                  <a:gd name="connsiteY7" fmla="*/ 1140127 h 1515359"/>
                  <a:gd name="connsiteX8" fmla="*/ 1410814 w 1410814"/>
                  <a:gd name="connsiteY8" fmla="*/ 1368152 h 1515359"/>
                  <a:gd name="connsiteX9" fmla="*/ 773247 w 1410814"/>
                  <a:gd name="connsiteY9" fmla="*/ 1370533 h 1515359"/>
                  <a:gd name="connsiteX10" fmla="*/ 683519 w 1410814"/>
                  <a:gd name="connsiteY10" fmla="*/ 1515359 h 1515359"/>
                  <a:gd name="connsiteX11" fmla="*/ 561037 w 1410814"/>
                  <a:gd name="connsiteY11" fmla="*/ 1368152 h 1515359"/>
                  <a:gd name="connsiteX12" fmla="*/ 0 w 1410814"/>
                  <a:gd name="connsiteY12" fmla="*/ 1368152 h 1515359"/>
                  <a:gd name="connsiteX13" fmla="*/ 0 w 1410814"/>
                  <a:gd name="connsiteY13" fmla="*/ 1140127 h 1515359"/>
                  <a:gd name="connsiteX14" fmla="*/ 0 w 1410814"/>
                  <a:gd name="connsiteY14" fmla="*/ 798089 h 1515359"/>
                  <a:gd name="connsiteX15" fmla="*/ 0 w 1410814"/>
                  <a:gd name="connsiteY15" fmla="*/ 798089 h 1515359"/>
                  <a:gd name="connsiteX16" fmla="*/ 0 w 1410814"/>
                  <a:gd name="connsiteY16" fmla="*/ 0 h 1515359"/>
                  <a:gd name="connsiteX0" fmla="*/ 0 w 1410814"/>
                  <a:gd name="connsiteY0" fmla="*/ 0 h 1512978"/>
                  <a:gd name="connsiteX1" fmla="*/ 822975 w 1410814"/>
                  <a:gd name="connsiteY1" fmla="*/ 0 h 1512978"/>
                  <a:gd name="connsiteX2" fmla="*/ 822975 w 1410814"/>
                  <a:gd name="connsiteY2" fmla="*/ 0 h 1512978"/>
                  <a:gd name="connsiteX3" fmla="*/ 1175678 w 1410814"/>
                  <a:gd name="connsiteY3" fmla="*/ 0 h 1512978"/>
                  <a:gd name="connsiteX4" fmla="*/ 1410814 w 1410814"/>
                  <a:gd name="connsiteY4" fmla="*/ 0 h 1512978"/>
                  <a:gd name="connsiteX5" fmla="*/ 1410814 w 1410814"/>
                  <a:gd name="connsiteY5" fmla="*/ 798089 h 1512978"/>
                  <a:gd name="connsiteX6" fmla="*/ 1410814 w 1410814"/>
                  <a:gd name="connsiteY6" fmla="*/ 798089 h 1512978"/>
                  <a:gd name="connsiteX7" fmla="*/ 1410814 w 1410814"/>
                  <a:gd name="connsiteY7" fmla="*/ 1140127 h 1512978"/>
                  <a:gd name="connsiteX8" fmla="*/ 1410814 w 1410814"/>
                  <a:gd name="connsiteY8" fmla="*/ 1368152 h 1512978"/>
                  <a:gd name="connsiteX9" fmla="*/ 773247 w 1410814"/>
                  <a:gd name="connsiteY9" fmla="*/ 1370533 h 1512978"/>
                  <a:gd name="connsiteX10" fmla="*/ 671613 w 1410814"/>
                  <a:gd name="connsiteY10" fmla="*/ 1512978 h 1512978"/>
                  <a:gd name="connsiteX11" fmla="*/ 561037 w 1410814"/>
                  <a:gd name="connsiteY11" fmla="*/ 1368152 h 1512978"/>
                  <a:gd name="connsiteX12" fmla="*/ 0 w 1410814"/>
                  <a:gd name="connsiteY12" fmla="*/ 1368152 h 1512978"/>
                  <a:gd name="connsiteX13" fmla="*/ 0 w 1410814"/>
                  <a:gd name="connsiteY13" fmla="*/ 1140127 h 1512978"/>
                  <a:gd name="connsiteX14" fmla="*/ 0 w 1410814"/>
                  <a:gd name="connsiteY14" fmla="*/ 798089 h 1512978"/>
                  <a:gd name="connsiteX15" fmla="*/ 0 w 1410814"/>
                  <a:gd name="connsiteY15" fmla="*/ 798089 h 1512978"/>
                  <a:gd name="connsiteX16" fmla="*/ 0 w 1410814"/>
                  <a:gd name="connsiteY16" fmla="*/ 0 h 1512978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773247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561037 w 1410814"/>
                  <a:gd name="connsiteY11" fmla="*/ 1368152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47502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561037 w 1410814"/>
                  <a:gd name="connsiteY11" fmla="*/ 1368152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47502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612791 w 1410814"/>
                  <a:gd name="connsiteY11" fmla="*/ 1370333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27250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612791 w 1410814"/>
                  <a:gd name="connsiteY11" fmla="*/ 1370333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27250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639792 w 1410814"/>
                  <a:gd name="connsiteY11" fmla="*/ 1372514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26064"/>
                  <a:gd name="connsiteX1" fmla="*/ 822975 w 1410814"/>
                  <a:gd name="connsiteY1" fmla="*/ 0 h 1526064"/>
                  <a:gd name="connsiteX2" fmla="*/ 822975 w 1410814"/>
                  <a:gd name="connsiteY2" fmla="*/ 0 h 1526064"/>
                  <a:gd name="connsiteX3" fmla="*/ 1175678 w 1410814"/>
                  <a:gd name="connsiteY3" fmla="*/ 0 h 1526064"/>
                  <a:gd name="connsiteX4" fmla="*/ 1410814 w 1410814"/>
                  <a:gd name="connsiteY4" fmla="*/ 0 h 1526064"/>
                  <a:gd name="connsiteX5" fmla="*/ 1410814 w 1410814"/>
                  <a:gd name="connsiteY5" fmla="*/ 798089 h 1526064"/>
                  <a:gd name="connsiteX6" fmla="*/ 1410814 w 1410814"/>
                  <a:gd name="connsiteY6" fmla="*/ 798089 h 1526064"/>
                  <a:gd name="connsiteX7" fmla="*/ 1410814 w 1410814"/>
                  <a:gd name="connsiteY7" fmla="*/ 1140127 h 1526064"/>
                  <a:gd name="connsiteX8" fmla="*/ 1410814 w 1410814"/>
                  <a:gd name="connsiteY8" fmla="*/ 1368152 h 1526064"/>
                  <a:gd name="connsiteX9" fmla="*/ 827250 w 1410814"/>
                  <a:gd name="connsiteY9" fmla="*/ 1370533 h 1526064"/>
                  <a:gd name="connsiteX10" fmla="*/ 736868 w 1410814"/>
                  <a:gd name="connsiteY10" fmla="*/ 1526064 h 1526064"/>
                  <a:gd name="connsiteX11" fmla="*/ 639792 w 1410814"/>
                  <a:gd name="connsiteY11" fmla="*/ 1372514 h 1526064"/>
                  <a:gd name="connsiteX12" fmla="*/ 0 w 1410814"/>
                  <a:gd name="connsiteY12" fmla="*/ 1368152 h 1526064"/>
                  <a:gd name="connsiteX13" fmla="*/ 0 w 1410814"/>
                  <a:gd name="connsiteY13" fmla="*/ 1140127 h 1526064"/>
                  <a:gd name="connsiteX14" fmla="*/ 0 w 1410814"/>
                  <a:gd name="connsiteY14" fmla="*/ 798089 h 1526064"/>
                  <a:gd name="connsiteX15" fmla="*/ 0 w 1410814"/>
                  <a:gd name="connsiteY15" fmla="*/ 798089 h 1526064"/>
                  <a:gd name="connsiteX16" fmla="*/ 0 w 1410814"/>
                  <a:gd name="connsiteY16" fmla="*/ 0 h 1526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10814" h="1526064">
                    <a:moveTo>
                      <a:pt x="0" y="0"/>
                    </a:moveTo>
                    <a:lnTo>
                      <a:pt x="822975" y="0"/>
                    </a:lnTo>
                    <a:lnTo>
                      <a:pt x="822975" y="0"/>
                    </a:lnTo>
                    <a:lnTo>
                      <a:pt x="1175678" y="0"/>
                    </a:lnTo>
                    <a:lnTo>
                      <a:pt x="1410814" y="0"/>
                    </a:lnTo>
                    <a:lnTo>
                      <a:pt x="1410814" y="798089"/>
                    </a:lnTo>
                    <a:lnTo>
                      <a:pt x="1410814" y="798089"/>
                    </a:lnTo>
                    <a:lnTo>
                      <a:pt x="1410814" y="1140127"/>
                    </a:lnTo>
                    <a:lnTo>
                      <a:pt x="1410814" y="1368152"/>
                    </a:lnTo>
                    <a:lnTo>
                      <a:pt x="827250" y="1370533"/>
                    </a:lnTo>
                    <a:lnTo>
                      <a:pt x="736868" y="1526064"/>
                    </a:lnTo>
                    <a:lnTo>
                      <a:pt x="639792" y="1372514"/>
                    </a:lnTo>
                    <a:lnTo>
                      <a:pt x="0" y="1368152"/>
                    </a:lnTo>
                    <a:lnTo>
                      <a:pt x="0" y="1140127"/>
                    </a:lnTo>
                    <a:lnTo>
                      <a:pt x="0" y="798089"/>
                    </a:lnTo>
                    <a:lnTo>
                      <a:pt x="0" y="7980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3758006" y="3097710"/>
                <a:ext cx="141577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负责人：张丹</a:t>
                </a:r>
                <a:endPara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2" name="TextBox 33"/>
            <p:cNvSpPr txBox="1">
              <a:spLocks noChangeArrowheads="1"/>
            </p:cNvSpPr>
            <p:nvPr/>
          </p:nvSpPr>
          <p:spPr bwMode="auto">
            <a:xfrm>
              <a:off x="3751013" y="4028871"/>
              <a:ext cx="1493060" cy="1200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环境：</a:t>
              </a:r>
              <a:r>
                <a:rPr kumimoji="0" lang="en-US" altLang="zh-CN" sz="1200" b="0" i="0" u="none" strike="noStrike" kern="0" cap="none" spc="0" normalizeH="0" baseline="0" noProof="0" dirty="0" err="1" smtClean="0">
                  <a:ln>
                    <a:noFill/>
                  </a:ln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myeclipse</a:t>
              </a:r>
              <a:r>
                <a:rPr kumimoji="0" lang="en-US" altLang="zh-CN" sz="1200" b="0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+</a:t>
              </a:r>
            </a:p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 err="1" smtClean="0">
                  <a:ln>
                    <a:noFill/>
                  </a:ln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dreamweaver</a:t>
              </a:r>
              <a:endPara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200" kern="0" dirty="0" smtClean="0">
                  <a:latin typeface="微软雅黑" pitchFamily="34" charset="-122"/>
                  <a:ea typeface="微软雅黑" pitchFamily="34" charset="-122"/>
                </a:rPr>
                <a:t>语言：</a:t>
              </a:r>
              <a:r>
                <a:rPr lang="en-US" altLang="zh-CN" sz="1200" kern="0" dirty="0" smtClean="0">
                  <a:latin typeface="微软雅黑" pitchFamily="34" charset="-122"/>
                  <a:ea typeface="微软雅黑" pitchFamily="34" charset="-122"/>
                </a:rPr>
                <a:t>JSP+</a:t>
              </a:r>
            </a:p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kern="0" dirty="0" smtClean="0">
                  <a:latin typeface="微软雅黑" pitchFamily="34" charset="-122"/>
                  <a:ea typeface="微软雅黑" pitchFamily="34" charset="-122"/>
                </a:rPr>
                <a:t>SQL</a:t>
              </a:r>
              <a:r>
                <a:rPr lang="zh-CN" altLang="en-US" sz="1200" kern="0" dirty="0" smtClean="0">
                  <a:latin typeface="微软雅黑" pitchFamily="34" charset="-122"/>
                  <a:ea typeface="微软雅黑" pitchFamily="34" charset="-122"/>
                </a:rPr>
                <a:t>语句</a:t>
              </a:r>
              <a:endParaRPr lang="en-US" altLang="zh-CN" sz="1200" kern="0" dirty="0" smtClean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209" y="674796"/>
            <a:ext cx="1219200" cy="1219200"/>
          </a:xfrm>
          <a:prstGeom prst="ellipse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051297" y="3520683"/>
            <a:ext cx="857927" cy="253916"/>
          </a:xfrm>
          <a:prstGeom prst="rect">
            <a:avLst/>
          </a:prstGeom>
          <a:solidFill>
            <a:srgbClr val="262626"/>
          </a:solidFill>
        </p:spPr>
        <p:txBody>
          <a:bodyPr wrap="none">
            <a:spAutoFit/>
          </a:bodyPr>
          <a:lstStyle/>
          <a:p>
            <a:r>
              <a:rPr lang="zh-CN" altLang="en-US" sz="105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后台</a:t>
            </a:r>
            <a:r>
              <a:rPr lang="zh-CN" altLang="en-US" sz="1050" kern="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zh-CN" altLang="en-US" sz="1050" dirty="0">
              <a:solidFill>
                <a:schemeClr val="bg1"/>
              </a:solidFill>
            </a:endParaRPr>
          </a:p>
        </p:txBody>
      </p:sp>
      <p:sp>
        <p:nvSpPr>
          <p:cNvPr id="31" name="加号 30"/>
          <p:cNvSpPr/>
          <p:nvPr/>
        </p:nvSpPr>
        <p:spPr>
          <a:xfrm>
            <a:off x="4265494" y="1907644"/>
            <a:ext cx="429531" cy="451432"/>
          </a:xfrm>
          <a:prstGeom prst="mathPlus">
            <a:avLst>
              <a:gd name="adj1" fmla="val 7515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5920980" y="3991185"/>
            <a:ext cx="1639543" cy="1666127"/>
            <a:chOff x="1454515" y="2839197"/>
            <a:chExt cx="1639543" cy="1666127"/>
          </a:xfrm>
        </p:grpSpPr>
        <p:grpSp>
          <p:nvGrpSpPr>
            <p:cNvPr id="18" name="组合 17"/>
            <p:cNvGrpSpPr/>
            <p:nvPr/>
          </p:nvGrpSpPr>
          <p:grpSpPr>
            <a:xfrm>
              <a:off x="1454515" y="2839197"/>
              <a:ext cx="1540517" cy="1666127"/>
              <a:chOff x="1454515" y="2839197"/>
              <a:chExt cx="1540517" cy="1666127"/>
            </a:xfrm>
          </p:grpSpPr>
          <p:sp>
            <p:nvSpPr>
              <p:cNvPr id="20" name="矩形标注 17"/>
              <p:cNvSpPr/>
              <p:nvPr/>
            </p:nvSpPr>
            <p:spPr>
              <a:xfrm rot="10800000">
                <a:off x="1502019" y="2839197"/>
                <a:ext cx="1493013" cy="1666127"/>
              </a:xfrm>
              <a:custGeom>
                <a:avLst/>
                <a:gdLst>
                  <a:gd name="connsiteX0" fmla="*/ 0 w 1410814"/>
                  <a:gd name="connsiteY0" fmla="*/ 0 h 1368152"/>
                  <a:gd name="connsiteX1" fmla="*/ 822975 w 1410814"/>
                  <a:gd name="connsiteY1" fmla="*/ 0 h 1368152"/>
                  <a:gd name="connsiteX2" fmla="*/ 822975 w 1410814"/>
                  <a:gd name="connsiteY2" fmla="*/ 0 h 1368152"/>
                  <a:gd name="connsiteX3" fmla="*/ 1175678 w 1410814"/>
                  <a:gd name="connsiteY3" fmla="*/ 0 h 1368152"/>
                  <a:gd name="connsiteX4" fmla="*/ 1410814 w 1410814"/>
                  <a:gd name="connsiteY4" fmla="*/ 0 h 1368152"/>
                  <a:gd name="connsiteX5" fmla="*/ 1410814 w 1410814"/>
                  <a:gd name="connsiteY5" fmla="*/ 798089 h 1368152"/>
                  <a:gd name="connsiteX6" fmla="*/ 1410814 w 1410814"/>
                  <a:gd name="connsiteY6" fmla="*/ 798089 h 1368152"/>
                  <a:gd name="connsiteX7" fmla="*/ 1410814 w 1410814"/>
                  <a:gd name="connsiteY7" fmla="*/ 1140127 h 1368152"/>
                  <a:gd name="connsiteX8" fmla="*/ 1410814 w 1410814"/>
                  <a:gd name="connsiteY8" fmla="*/ 1368152 h 1368152"/>
                  <a:gd name="connsiteX9" fmla="*/ 1175678 w 1410814"/>
                  <a:gd name="connsiteY9" fmla="*/ 1368152 h 1368152"/>
                  <a:gd name="connsiteX10" fmla="*/ 1000225 w 1410814"/>
                  <a:gd name="connsiteY10" fmla="*/ 1539171 h 1368152"/>
                  <a:gd name="connsiteX11" fmla="*/ 822975 w 1410814"/>
                  <a:gd name="connsiteY11" fmla="*/ 1368152 h 1368152"/>
                  <a:gd name="connsiteX12" fmla="*/ 0 w 1410814"/>
                  <a:gd name="connsiteY12" fmla="*/ 1368152 h 1368152"/>
                  <a:gd name="connsiteX13" fmla="*/ 0 w 1410814"/>
                  <a:gd name="connsiteY13" fmla="*/ 1140127 h 1368152"/>
                  <a:gd name="connsiteX14" fmla="*/ 0 w 1410814"/>
                  <a:gd name="connsiteY14" fmla="*/ 798089 h 1368152"/>
                  <a:gd name="connsiteX15" fmla="*/ 0 w 1410814"/>
                  <a:gd name="connsiteY15" fmla="*/ 798089 h 1368152"/>
                  <a:gd name="connsiteX16" fmla="*/ 0 w 1410814"/>
                  <a:gd name="connsiteY16" fmla="*/ 0 h 1368152"/>
                  <a:gd name="connsiteX0" fmla="*/ 0 w 1410814"/>
                  <a:gd name="connsiteY0" fmla="*/ 0 h 1539171"/>
                  <a:gd name="connsiteX1" fmla="*/ 822975 w 1410814"/>
                  <a:gd name="connsiteY1" fmla="*/ 0 h 1539171"/>
                  <a:gd name="connsiteX2" fmla="*/ 822975 w 1410814"/>
                  <a:gd name="connsiteY2" fmla="*/ 0 h 1539171"/>
                  <a:gd name="connsiteX3" fmla="*/ 1175678 w 1410814"/>
                  <a:gd name="connsiteY3" fmla="*/ 0 h 1539171"/>
                  <a:gd name="connsiteX4" fmla="*/ 1410814 w 1410814"/>
                  <a:gd name="connsiteY4" fmla="*/ 0 h 1539171"/>
                  <a:gd name="connsiteX5" fmla="*/ 1410814 w 1410814"/>
                  <a:gd name="connsiteY5" fmla="*/ 798089 h 1539171"/>
                  <a:gd name="connsiteX6" fmla="*/ 1410814 w 1410814"/>
                  <a:gd name="connsiteY6" fmla="*/ 798089 h 1539171"/>
                  <a:gd name="connsiteX7" fmla="*/ 1410814 w 1410814"/>
                  <a:gd name="connsiteY7" fmla="*/ 1140127 h 1539171"/>
                  <a:gd name="connsiteX8" fmla="*/ 1410814 w 1410814"/>
                  <a:gd name="connsiteY8" fmla="*/ 1368152 h 1539171"/>
                  <a:gd name="connsiteX9" fmla="*/ 1175678 w 1410814"/>
                  <a:gd name="connsiteY9" fmla="*/ 1368152 h 1539171"/>
                  <a:gd name="connsiteX10" fmla="*/ 1000225 w 1410814"/>
                  <a:gd name="connsiteY10" fmla="*/ 1539171 h 1539171"/>
                  <a:gd name="connsiteX11" fmla="*/ 561037 w 1410814"/>
                  <a:gd name="connsiteY11" fmla="*/ 1368152 h 1539171"/>
                  <a:gd name="connsiteX12" fmla="*/ 0 w 1410814"/>
                  <a:gd name="connsiteY12" fmla="*/ 1368152 h 1539171"/>
                  <a:gd name="connsiteX13" fmla="*/ 0 w 1410814"/>
                  <a:gd name="connsiteY13" fmla="*/ 1140127 h 1539171"/>
                  <a:gd name="connsiteX14" fmla="*/ 0 w 1410814"/>
                  <a:gd name="connsiteY14" fmla="*/ 798089 h 1539171"/>
                  <a:gd name="connsiteX15" fmla="*/ 0 w 1410814"/>
                  <a:gd name="connsiteY15" fmla="*/ 798089 h 1539171"/>
                  <a:gd name="connsiteX16" fmla="*/ 0 w 1410814"/>
                  <a:gd name="connsiteY16" fmla="*/ 0 h 1539171"/>
                  <a:gd name="connsiteX0" fmla="*/ 0 w 1410814"/>
                  <a:gd name="connsiteY0" fmla="*/ 0 h 1539171"/>
                  <a:gd name="connsiteX1" fmla="*/ 822975 w 1410814"/>
                  <a:gd name="connsiteY1" fmla="*/ 0 h 1539171"/>
                  <a:gd name="connsiteX2" fmla="*/ 822975 w 1410814"/>
                  <a:gd name="connsiteY2" fmla="*/ 0 h 1539171"/>
                  <a:gd name="connsiteX3" fmla="*/ 1175678 w 1410814"/>
                  <a:gd name="connsiteY3" fmla="*/ 0 h 1539171"/>
                  <a:gd name="connsiteX4" fmla="*/ 1410814 w 1410814"/>
                  <a:gd name="connsiteY4" fmla="*/ 0 h 1539171"/>
                  <a:gd name="connsiteX5" fmla="*/ 1410814 w 1410814"/>
                  <a:gd name="connsiteY5" fmla="*/ 798089 h 1539171"/>
                  <a:gd name="connsiteX6" fmla="*/ 1410814 w 1410814"/>
                  <a:gd name="connsiteY6" fmla="*/ 798089 h 1539171"/>
                  <a:gd name="connsiteX7" fmla="*/ 1410814 w 1410814"/>
                  <a:gd name="connsiteY7" fmla="*/ 1140127 h 1539171"/>
                  <a:gd name="connsiteX8" fmla="*/ 1410814 w 1410814"/>
                  <a:gd name="connsiteY8" fmla="*/ 1368152 h 1539171"/>
                  <a:gd name="connsiteX9" fmla="*/ 773247 w 1410814"/>
                  <a:gd name="connsiteY9" fmla="*/ 1370533 h 1539171"/>
                  <a:gd name="connsiteX10" fmla="*/ 1000225 w 1410814"/>
                  <a:gd name="connsiteY10" fmla="*/ 1539171 h 1539171"/>
                  <a:gd name="connsiteX11" fmla="*/ 561037 w 1410814"/>
                  <a:gd name="connsiteY11" fmla="*/ 1368152 h 1539171"/>
                  <a:gd name="connsiteX12" fmla="*/ 0 w 1410814"/>
                  <a:gd name="connsiteY12" fmla="*/ 1368152 h 1539171"/>
                  <a:gd name="connsiteX13" fmla="*/ 0 w 1410814"/>
                  <a:gd name="connsiteY13" fmla="*/ 1140127 h 1539171"/>
                  <a:gd name="connsiteX14" fmla="*/ 0 w 1410814"/>
                  <a:gd name="connsiteY14" fmla="*/ 798089 h 1539171"/>
                  <a:gd name="connsiteX15" fmla="*/ 0 w 1410814"/>
                  <a:gd name="connsiteY15" fmla="*/ 798089 h 1539171"/>
                  <a:gd name="connsiteX16" fmla="*/ 0 w 1410814"/>
                  <a:gd name="connsiteY16" fmla="*/ 0 h 1539171"/>
                  <a:gd name="connsiteX0" fmla="*/ 0 w 1410814"/>
                  <a:gd name="connsiteY0" fmla="*/ 0 h 1515359"/>
                  <a:gd name="connsiteX1" fmla="*/ 822975 w 1410814"/>
                  <a:gd name="connsiteY1" fmla="*/ 0 h 1515359"/>
                  <a:gd name="connsiteX2" fmla="*/ 822975 w 1410814"/>
                  <a:gd name="connsiteY2" fmla="*/ 0 h 1515359"/>
                  <a:gd name="connsiteX3" fmla="*/ 1175678 w 1410814"/>
                  <a:gd name="connsiteY3" fmla="*/ 0 h 1515359"/>
                  <a:gd name="connsiteX4" fmla="*/ 1410814 w 1410814"/>
                  <a:gd name="connsiteY4" fmla="*/ 0 h 1515359"/>
                  <a:gd name="connsiteX5" fmla="*/ 1410814 w 1410814"/>
                  <a:gd name="connsiteY5" fmla="*/ 798089 h 1515359"/>
                  <a:gd name="connsiteX6" fmla="*/ 1410814 w 1410814"/>
                  <a:gd name="connsiteY6" fmla="*/ 798089 h 1515359"/>
                  <a:gd name="connsiteX7" fmla="*/ 1410814 w 1410814"/>
                  <a:gd name="connsiteY7" fmla="*/ 1140127 h 1515359"/>
                  <a:gd name="connsiteX8" fmla="*/ 1410814 w 1410814"/>
                  <a:gd name="connsiteY8" fmla="*/ 1368152 h 1515359"/>
                  <a:gd name="connsiteX9" fmla="*/ 773247 w 1410814"/>
                  <a:gd name="connsiteY9" fmla="*/ 1370533 h 1515359"/>
                  <a:gd name="connsiteX10" fmla="*/ 683519 w 1410814"/>
                  <a:gd name="connsiteY10" fmla="*/ 1515359 h 1515359"/>
                  <a:gd name="connsiteX11" fmla="*/ 561037 w 1410814"/>
                  <a:gd name="connsiteY11" fmla="*/ 1368152 h 1515359"/>
                  <a:gd name="connsiteX12" fmla="*/ 0 w 1410814"/>
                  <a:gd name="connsiteY12" fmla="*/ 1368152 h 1515359"/>
                  <a:gd name="connsiteX13" fmla="*/ 0 w 1410814"/>
                  <a:gd name="connsiteY13" fmla="*/ 1140127 h 1515359"/>
                  <a:gd name="connsiteX14" fmla="*/ 0 w 1410814"/>
                  <a:gd name="connsiteY14" fmla="*/ 798089 h 1515359"/>
                  <a:gd name="connsiteX15" fmla="*/ 0 w 1410814"/>
                  <a:gd name="connsiteY15" fmla="*/ 798089 h 1515359"/>
                  <a:gd name="connsiteX16" fmla="*/ 0 w 1410814"/>
                  <a:gd name="connsiteY16" fmla="*/ 0 h 1515359"/>
                  <a:gd name="connsiteX0" fmla="*/ 0 w 1410814"/>
                  <a:gd name="connsiteY0" fmla="*/ 0 h 1512978"/>
                  <a:gd name="connsiteX1" fmla="*/ 822975 w 1410814"/>
                  <a:gd name="connsiteY1" fmla="*/ 0 h 1512978"/>
                  <a:gd name="connsiteX2" fmla="*/ 822975 w 1410814"/>
                  <a:gd name="connsiteY2" fmla="*/ 0 h 1512978"/>
                  <a:gd name="connsiteX3" fmla="*/ 1175678 w 1410814"/>
                  <a:gd name="connsiteY3" fmla="*/ 0 h 1512978"/>
                  <a:gd name="connsiteX4" fmla="*/ 1410814 w 1410814"/>
                  <a:gd name="connsiteY4" fmla="*/ 0 h 1512978"/>
                  <a:gd name="connsiteX5" fmla="*/ 1410814 w 1410814"/>
                  <a:gd name="connsiteY5" fmla="*/ 798089 h 1512978"/>
                  <a:gd name="connsiteX6" fmla="*/ 1410814 w 1410814"/>
                  <a:gd name="connsiteY6" fmla="*/ 798089 h 1512978"/>
                  <a:gd name="connsiteX7" fmla="*/ 1410814 w 1410814"/>
                  <a:gd name="connsiteY7" fmla="*/ 1140127 h 1512978"/>
                  <a:gd name="connsiteX8" fmla="*/ 1410814 w 1410814"/>
                  <a:gd name="connsiteY8" fmla="*/ 1368152 h 1512978"/>
                  <a:gd name="connsiteX9" fmla="*/ 773247 w 1410814"/>
                  <a:gd name="connsiteY9" fmla="*/ 1370533 h 1512978"/>
                  <a:gd name="connsiteX10" fmla="*/ 671613 w 1410814"/>
                  <a:gd name="connsiteY10" fmla="*/ 1512978 h 1512978"/>
                  <a:gd name="connsiteX11" fmla="*/ 561037 w 1410814"/>
                  <a:gd name="connsiteY11" fmla="*/ 1368152 h 1512978"/>
                  <a:gd name="connsiteX12" fmla="*/ 0 w 1410814"/>
                  <a:gd name="connsiteY12" fmla="*/ 1368152 h 1512978"/>
                  <a:gd name="connsiteX13" fmla="*/ 0 w 1410814"/>
                  <a:gd name="connsiteY13" fmla="*/ 1140127 h 1512978"/>
                  <a:gd name="connsiteX14" fmla="*/ 0 w 1410814"/>
                  <a:gd name="connsiteY14" fmla="*/ 798089 h 1512978"/>
                  <a:gd name="connsiteX15" fmla="*/ 0 w 1410814"/>
                  <a:gd name="connsiteY15" fmla="*/ 798089 h 1512978"/>
                  <a:gd name="connsiteX16" fmla="*/ 0 w 1410814"/>
                  <a:gd name="connsiteY16" fmla="*/ 0 h 1512978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773247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561037 w 1410814"/>
                  <a:gd name="connsiteY11" fmla="*/ 1368152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47502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561037 w 1410814"/>
                  <a:gd name="connsiteY11" fmla="*/ 1368152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47502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612791 w 1410814"/>
                  <a:gd name="connsiteY11" fmla="*/ 1370333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27250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612791 w 1410814"/>
                  <a:gd name="connsiteY11" fmla="*/ 1370333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06435"/>
                  <a:gd name="connsiteX1" fmla="*/ 822975 w 1410814"/>
                  <a:gd name="connsiteY1" fmla="*/ 0 h 1506435"/>
                  <a:gd name="connsiteX2" fmla="*/ 822975 w 1410814"/>
                  <a:gd name="connsiteY2" fmla="*/ 0 h 1506435"/>
                  <a:gd name="connsiteX3" fmla="*/ 1175678 w 1410814"/>
                  <a:gd name="connsiteY3" fmla="*/ 0 h 1506435"/>
                  <a:gd name="connsiteX4" fmla="*/ 1410814 w 1410814"/>
                  <a:gd name="connsiteY4" fmla="*/ 0 h 1506435"/>
                  <a:gd name="connsiteX5" fmla="*/ 1410814 w 1410814"/>
                  <a:gd name="connsiteY5" fmla="*/ 798089 h 1506435"/>
                  <a:gd name="connsiteX6" fmla="*/ 1410814 w 1410814"/>
                  <a:gd name="connsiteY6" fmla="*/ 798089 h 1506435"/>
                  <a:gd name="connsiteX7" fmla="*/ 1410814 w 1410814"/>
                  <a:gd name="connsiteY7" fmla="*/ 1140127 h 1506435"/>
                  <a:gd name="connsiteX8" fmla="*/ 1410814 w 1410814"/>
                  <a:gd name="connsiteY8" fmla="*/ 1368152 h 1506435"/>
                  <a:gd name="connsiteX9" fmla="*/ 827250 w 1410814"/>
                  <a:gd name="connsiteY9" fmla="*/ 1370533 h 1506435"/>
                  <a:gd name="connsiteX10" fmla="*/ 725617 w 1410814"/>
                  <a:gd name="connsiteY10" fmla="*/ 1506435 h 1506435"/>
                  <a:gd name="connsiteX11" fmla="*/ 639792 w 1410814"/>
                  <a:gd name="connsiteY11" fmla="*/ 1372514 h 1506435"/>
                  <a:gd name="connsiteX12" fmla="*/ 0 w 1410814"/>
                  <a:gd name="connsiteY12" fmla="*/ 1368152 h 1506435"/>
                  <a:gd name="connsiteX13" fmla="*/ 0 w 1410814"/>
                  <a:gd name="connsiteY13" fmla="*/ 1140127 h 1506435"/>
                  <a:gd name="connsiteX14" fmla="*/ 0 w 1410814"/>
                  <a:gd name="connsiteY14" fmla="*/ 798089 h 1506435"/>
                  <a:gd name="connsiteX15" fmla="*/ 0 w 1410814"/>
                  <a:gd name="connsiteY15" fmla="*/ 798089 h 1506435"/>
                  <a:gd name="connsiteX16" fmla="*/ 0 w 1410814"/>
                  <a:gd name="connsiteY16" fmla="*/ 0 h 1506435"/>
                  <a:gd name="connsiteX0" fmla="*/ 0 w 1410814"/>
                  <a:gd name="connsiteY0" fmla="*/ 0 h 1526064"/>
                  <a:gd name="connsiteX1" fmla="*/ 822975 w 1410814"/>
                  <a:gd name="connsiteY1" fmla="*/ 0 h 1526064"/>
                  <a:gd name="connsiteX2" fmla="*/ 822975 w 1410814"/>
                  <a:gd name="connsiteY2" fmla="*/ 0 h 1526064"/>
                  <a:gd name="connsiteX3" fmla="*/ 1175678 w 1410814"/>
                  <a:gd name="connsiteY3" fmla="*/ 0 h 1526064"/>
                  <a:gd name="connsiteX4" fmla="*/ 1410814 w 1410814"/>
                  <a:gd name="connsiteY4" fmla="*/ 0 h 1526064"/>
                  <a:gd name="connsiteX5" fmla="*/ 1410814 w 1410814"/>
                  <a:gd name="connsiteY5" fmla="*/ 798089 h 1526064"/>
                  <a:gd name="connsiteX6" fmla="*/ 1410814 w 1410814"/>
                  <a:gd name="connsiteY6" fmla="*/ 798089 h 1526064"/>
                  <a:gd name="connsiteX7" fmla="*/ 1410814 w 1410814"/>
                  <a:gd name="connsiteY7" fmla="*/ 1140127 h 1526064"/>
                  <a:gd name="connsiteX8" fmla="*/ 1410814 w 1410814"/>
                  <a:gd name="connsiteY8" fmla="*/ 1368152 h 1526064"/>
                  <a:gd name="connsiteX9" fmla="*/ 827250 w 1410814"/>
                  <a:gd name="connsiteY9" fmla="*/ 1370533 h 1526064"/>
                  <a:gd name="connsiteX10" fmla="*/ 736868 w 1410814"/>
                  <a:gd name="connsiteY10" fmla="*/ 1526064 h 1526064"/>
                  <a:gd name="connsiteX11" fmla="*/ 639792 w 1410814"/>
                  <a:gd name="connsiteY11" fmla="*/ 1372514 h 1526064"/>
                  <a:gd name="connsiteX12" fmla="*/ 0 w 1410814"/>
                  <a:gd name="connsiteY12" fmla="*/ 1368152 h 1526064"/>
                  <a:gd name="connsiteX13" fmla="*/ 0 w 1410814"/>
                  <a:gd name="connsiteY13" fmla="*/ 1140127 h 1526064"/>
                  <a:gd name="connsiteX14" fmla="*/ 0 w 1410814"/>
                  <a:gd name="connsiteY14" fmla="*/ 798089 h 1526064"/>
                  <a:gd name="connsiteX15" fmla="*/ 0 w 1410814"/>
                  <a:gd name="connsiteY15" fmla="*/ 798089 h 1526064"/>
                  <a:gd name="connsiteX16" fmla="*/ 0 w 1410814"/>
                  <a:gd name="connsiteY16" fmla="*/ 0 h 1526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10814" h="1526064">
                    <a:moveTo>
                      <a:pt x="0" y="0"/>
                    </a:moveTo>
                    <a:lnTo>
                      <a:pt x="822975" y="0"/>
                    </a:lnTo>
                    <a:lnTo>
                      <a:pt x="822975" y="0"/>
                    </a:lnTo>
                    <a:lnTo>
                      <a:pt x="1175678" y="0"/>
                    </a:lnTo>
                    <a:lnTo>
                      <a:pt x="1410814" y="0"/>
                    </a:lnTo>
                    <a:lnTo>
                      <a:pt x="1410814" y="798089"/>
                    </a:lnTo>
                    <a:lnTo>
                      <a:pt x="1410814" y="798089"/>
                    </a:lnTo>
                    <a:lnTo>
                      <a:pt x="1410814" y="1140127"/>
                    </a:lnTo>
                    <a:lnTo>
                      <a:pt x="1410814" y="1368152"/>
                    </a:lnTo>
                    <a:lnTo>
                      <a:pt x="827250" y="1370533"/>
                    </a:lnTo>
                    <a:lnTo>
                      <a:pt x="736868" y="1526064"/>
                    </a:lnTo>
                    <a:lnTo>
                      <a:pt x="639792" y="1372514"/>
                    </a:lnTo>
                    <a:lnTo>
                      <a:pt x="0" y="1368152"/>
                    </a:lnTo>
                    <a:lnTo>
                      <a:pt x="0" y="1140127"/>
                    </a:lnTo>
                    <a:lnTo>
                      <a:pt x="0" y="798089"/>
                    </a:lnTo>
                    <a:lnTo>
                      <a:pt x="0" y="7980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TextBox 33"/>
              <p:cNvSpPr txBox="1">
                <a:spLocks noChangeArrowheads="1"/>
              </p:cNvSpPr>
              <p:nvPr/>
            </p:nvSpPr>
            <p:spPr bwMode="auto">
              <a:xfrm>
                <a:off x="1454515" y="3396867"/>
                <a:ext cx="1498454" cy="9233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200" b="0" i="0" u="none" strike="noStrike" kern="0" cap="none" spc="0" normalizeH="0" baseline="0" noProof="0" dirty="0" smtClean="0">
                    <a:ln>
                      <a:noFill/>
                    </a:ln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环境：</a:t>
                </a:r>
                <a:r>
                  <a:rPr kumimoji="0" lang="en-US" altLang="zh-CN" sz="1200" b="0" i="0" u="none" strike="noStrike" kern="0" cap="none" spc="0" normalizeH="0" baseline="0" noProof="0" dirty="0" err="1" smtClean="0">
                    <a:ln>
                      <a:noFill/>
                    </a:ln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eclipse+JDK+ADT</a:t>
                </a:r>
                <a:endParaRPr kumimoji="0" lang="en-US" altLang="zh-CN" sz="1200" b="0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  <a:p>
                <a:pPr marL="0" marR="0" lvl="0" indent="0" algn="ctr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200" kern="0" dirty="0" smtClean="0">
                    <a:latin typeface="微软雅黑" pitchFamily="34" charset="-122"/>
                    <a:ea typeface="微软雅黑" pitchFamily="34" charset="-122"/>
                  </a:rPr>
                  <a:t>语言：</a:t>
                </a:r>
                <a:r>
                  <a:rPr lang="en-US" altLang="zh-CN" sz="1200" kern="0" dirty="0" smtClean="0">
                    <a:latin typeface="微软雅黑" pitchFamily="34" charset="-122"/>
                    <a:ea typeface="微软雅黑" pitchFamily="34" charset="-122"/>
                  </a:rPr>
                  <a:t>java</a:t>
                </a: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1473101" y="3097710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负责人：戴金珊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9" name="矩形 38"/>
          <p:cNvSpPr/>
          <p:nvPr/>
        </p:nvSpPr>
        <p:spPr>
          <a:xfrm>
            <a:off x="6321080" y="3552141"/>
            <a:ext cx="857927" cy="253916"/>
          </a:xfrm>
          <a:prstGeom prst="rect">
            <a:avLst/>
          </a:prstGeom>
          <a:solidFill>
            <a:srgbClr val="262626"/>
          </a:solidFill>
        </p:spPr>
        <p:txBody>
          <a:bodyPr wrap="none">
            <a:spAutoFit/>
          </a:bodyPr>
          <a:lstStyle/>
          <a:p>
            <a:r>
              <a:rPr lang="zh-CN" altLang="en-US" sz="105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安卓客户端</a:t>
            </a:r>
            <a:endParaRPr lang="zh-CN" altLang="en-US" sz="1050" dirty="0">
              <a:solidFill>
                <a:schemeClr val="bg1"/>
              </a:solidFill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514" y="674796"/>
            <a:ext cx="1450951" cy="1450951"/>
          </a:xfrm>
          <a:prstGeom prst="ellipse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58" t="6015" r="23884" b="6015"/>
          <a:stretch/>
        </p:blipFill>
        <p:spPr>
          <a:xfrm>
            <a:off x="6242902" y="2483080"/>
            <a:ext cx="1014281" cy="1062459"/>
          </a:xfrm>
          <a:prstGeom prst="rect">
            <a:avLst/>
          </a:prstGeom>
        </p:spPr>
      </p:pic>
      <p:sp>
        <p:nvSpPr>
          <p:cNvPr id="42" name="加号 41"/>
          <p:cNvSpPr/>
          <p:nvPr/>
        </p:nvSpPr>
        <p:spPr>
          <a:xfrm>
            <a:off x="6518147" y="2096593"/>
            <a:ext cx="429531" cy="451432"/>
          </a:xfrm>
          <a:prstGeom prst="mathPlus">
            <a:avLst>
              <a:gd name="adj1" fmla="val 7515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0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758285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 smtClean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代码实现</a:t>
              </a:r>
              <a:endParaRPr lang="zh-CN" altLang="en-US" sz="1600" dirty="0">
                <a:solidFill>
                  <a:prstClr val="white"/>
                </a:solidFill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sp>
        <p:nvSpPr>
          <p:cNvPr id="46" name="文本框 45"/>
          <p:cNvSpPr txBox="1"/>
          <p:nvPr/>
        </p:nvSpPr>
        <p:spPr>
          <a:xfrm>
            <a:off x="6870111" y="278317"/>
            <a:ext cx="227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第三阶段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324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4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/>
        </p:nvSpPr>
        <p:spPr>
          <a:xfrm>
            <a:off x="0" y="2242088"/>
            <a:ext cx="9144000" cy="24442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7" name="组合 56"/>
          <p:cNvGrpSpPr/>
          <p:nvPr/>
        </p:nvGrpSpPr>
        <p:grpSpPr>
          <a:xfrm>
            <a:off x="3798600" y="2081749"/>
            <a:ext cx="2349499" cy="1923314"/>
            <a:chOff x="3482595" y="939800"/>
            <a:chExt cx="2349499" cy="1923314"/>
          </a:xfrm>
        </p:grpSpPr>
        <p:grpSp>
          <p:nvGrpSpPr>
            <p:cNvPr id="58" name="组合 57"/>
            <p:cNvGrpSpPr/>
            <p:nvPr/>
          </p:nvGrpSpPr>
          <p:grpSpPr>
            <a:xfrm>
              <a:off x="3482595" y="939800"/>
              <a:ext cx="2349499" cy="1923314"/>
              <a:chOff x="2171701" y="939800"/>
              <a:chExt cx="2349499" cy="1923314"/>
            </a:xfrm>
          </p:grpSpPr>
          <p:sp>
            <p:nvSpPr>
              <p:cNvPr id="60" name="任意多边形 59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任意多边形 60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59" name="矩形 58"/>
            <p:cNvSpPr/>
            <p:nvPr/>
          </p:nvSpPr>
          <p:spPr>
            <a:xfrm rot="3269671">
              <a:off x="3904831" y="1549437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项目特色前景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4954510" y="2081749"/>
            <a:ext cx="2349499" cy="1923314"/>
            <a:chOff x="4716310" y="939800"/>
            <a:chExt cx="2349499" cy="1923314"/>
          </a:xfrm>
        </p:grpSpPr>
        <p:grpSp>
          <p:nvGrpSpPr>
            <p:cNvPr id="63" name="组合 62"/>
            <p:cNvGrpSpPr/>
            <p:nvPr/>
          </p:nvGrpSpPr>
          <p:grpSpPr>
            <a:xfrm>
              <a:off x="4716310" y="939800"/>
              <a:ext cx="2349499" cy="1923314"/>
              <a:chOff x="2171701" y="939800"/>
              <a:chExt cx="2349499" cy="1923314"/>
            </a:xfrm>
          </p:grpSpPr>
          <p:sp>
            <p:nvSpPr>
              <p:cNvPr id="65" name="任意多边形 64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任意多边形 65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4" name="矩形 63"/>
            <p:cNvSpPr/>
            <p:nvPr/>
          </p:nvSpPr>
          <p:spPr>
            <a:xfrm rot="3257822">
              <a:off x="5385882" y="1612935"/>
              <a:ext cx="101181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开发过程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6110418" y="2081749"/>
            <a:ext cx="2349499" cy="1923314"/>
            <a:chOff x="6138710" y="939800"/>
            <a:chExt cx="2349499" cy="1923314"/>
          </a:xfrm>
        </p:grpSpPr>
        <p:grpSp>
          <p:nvGrpSpPr>
            <p:cNvPr id="68" name="组合 67"/>
            <p:cNvGrpSpPr/>
            <p:nvPr/>
          </p:nvGrpSpPr>
          <p:grpSpPr>
            <a:xfrm>
              <a:off x="6138710" y="939800"/>
              <a:ext cx="2349499" cy="1923314"/>
              <a:chOff x="2171701" y="939800"/>
              <a:chExt cx="2349499" cy="1923314"/>
            </a:xfrm>
          </p:grpSpPr>
          <p:sp>
            <p:nvSpPr>
              <p:cNvPr id="70" name="任意多边形 69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" name="任意多边形 70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9" name="矩形 68"/>
            <p:cNvSpPr/>
            <p:nvPr/>
          </p:nvSpPr>
          <p:spPr>
            <a:xfrm rot="3279009">
              <a:off x="6766129" y="1574836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创新总结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2642692" y="2081748"/>
            <a:ext cx="2349499" cy="1923315"/>
            <a:chOff x="3482595" y="939799"/>
            <a:chExt cx="2349499" cy="1923315"/>
          </a:xfrm>
        </p:grpSpPr>
        <p:grpSp>
          <p:nvGrpSpPr>
            <p:cNvPr id="73" name="组合 72"/>
            <p:cNvGrpSpPr/>
            <p:nvPr/>
          </p:nvGrpSpPr>
          <p:grpSpPr>
            <a:xfrm>
              <a:off x="3482595" y="939799"/>
              <a:ext cx="2349499" cy="1923315"/>
              <a:chOff x="2171701" y="939799"/>
              <a:chExt cx="2349499" cy="1923315"/>
            </a:xfrm>
          </p:grpSpPr>
          <p:sp>
            <p:nvSpPr>
              <p:cNvPr id="75" name="任意多边形 74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76" name="任意多边形 75"/>
              <p:cNvSpPr/>
              <p:nvPr/>
            </p:nvSpPr>
            <p:spPr>
              <a:xfrm>
                <a:off x="2298700" y="939799"/>
                <a:ext cx="2222500" cy="1923315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4" name="矩形 73"/>
            <p:cNvSpPr/>
            <p:nvPr/>
          </p:nvSpPr>
          <p:spPr>
            <a:xfrm rot="3273216">
              <a:off x="4084613" y="1574837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项目概述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93903" y="2940873"/>
            <a:ext cx="936104" cy="936104"/>
            <a:chOff x="971600" y="1635646"/>
            <a:chExt cx="936104" cy="936104"/>
          </a:xfrm>
        </p:grpSpPr>
        <p:sp>
          <p:nvSpPr>
            <p:cNvPr id="19" name="椭圆 18"/>
            <p:cNvSpPr/>
            <p:nvPr/>
          </p:nvSpPr>
          <p:spPr>
            <a:xfrm>
              <a:off x="971600" y="1635646"/>
              <a:ext cx="936104" cy="936104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24163" y="1642364"/>
              <a:ext cx="47320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正中黑简体" pitchFamily="2" charset="-122"/>
                  <a:ea typeface="方正正中黑简体" pitchFamily="2" charset="-122"/>
                </a:rPr>
                <a:t>1</a:t>
              </a:r>
              <a:endPara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中黑简体" pitchFamily="2" charset="-122"/>
                <a:ea typeface="方正正中黑简体" pitchFamily="2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2642692" y="2073767"/>
            <a:ext cx="2829559" cy="2612542"/>
            <a:chOff x="2171701" y="939799"/>
            <a:chExt cx="2829559" cy="2612542"/>
          </a:xfrm>
        </p:grpSpPr>
        <p:grpSp>
          <p:nvGrpSpPr>
            <p:cNvPr id="78" name="组合 77"/>
            <p:cNvGrpSpPr/>
            <p:nvPr/>
          </p:nvGrpSpPr>
          <p:grpSpPr>
            <a:xfrm>
              <a:off x="2171701" y="939799"/>
              <a:ext cx="2829559" cy="2612542"/>
              <a:chOff x="2171701" y="939799"/>
              <a:chExt cx="2829559" cy="2612542"/>
            </a:xfrm>
          </p:grpSpPr>
          <p:sp>
            <p:nvSpPr>
              <p:cNvPr id="80" name="任意多边形 79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  <a:gd name="connsiteX0" fmla="*/ 135732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35732 w 292894"/>
                  <a:gd name="connsiteY3" fmla="*/ 0 h 159545"/>
                  <a:gd name="connsiteX0" fmla="*/ 130969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30969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30969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30969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1" name="任意多边形 80"/>
              <p:cNvSpPr/>
              <p:nvPr/>
            </p:nvSpPr>
            <p:spPr>
              <a:xfrm>
                <a:off x="2298700" y="939799"/>
                <a:ext cx="2702560" cy="2612542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  <a:gd name="connsiteX0" fmla="*/ 0 w 3098800"/>
                  <a:gd name="connsiteY0" fmla="*/ 0 h 2298700"/>
                  <a:gd name="connsiteX1" fmla="*/ 1397000 w 3098800"/>
                  <a:gd name="connsiteY1" fmla="*/ 1397000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3098800"/>
                  <a:gd name="connsiteY0" fmla="*/ 0 h 2298700"/>
                  <a:gd name="connsiteX1" fmla="*/ 2311400 w 3098800"/>
                  <a:gd name="connsiteY1" fmla="*/ 2286000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3098800"/>
                  <a:gd name="connsiteY0" fmla="*/ 0 h 2305050"/>
                  <a:gd name="connsiteX1" fmla="*/ 235426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305050"/>
                  <a:gd name="connsiteX1" fmla="*/ 233140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305050"/>
                  <a:gd name="connsiteX1" fmla="*/ 228568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298700"/>
                  <a:gd name="connsiteX1" fmla="*/ 1889443 w 3098800"/>
                  <a:gd name="connsiteY1" fmla="*/ 1893388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2710180"/>
                  <a:gd name="connsiteY0" fmla="*/ 0 h 1920416"/>
                  <a:gd name="connsiteX1" fmla="*/ 1889443 w 2710180"/>
                  <a:gd name="connsiteY1" fmla="*/ 1893388 h 1920416"/>
                  <a:gd name="connsiteX2" fmla="*/ 2710180 w 2710180"/>
                  <a:gd name="connsiteY2" fmla="*/ 1920416 h 1920416"/>
                  <a:gd name="connsiteX3" fmla="*/ 825500 w 2710180"/>
                  <a:gd name="connsiteY3" fmla="*/ 0 h 1920416"/>
                  <a:gd name="connsiteX4" fmla="*/ 0 w 2710180"/>
                  <a:gd name="connsiteY4" fmla="*/ 0 h 1920416"/>
                  <a:gd name="connsiteX0" fmla="*/ 0 w 2702560"/>
                  <a:gd name="connsiteY0" fmla="*/ 0 h 1909290"/>
                  <a:gd name="connsiteX1" fmla="*/ 1889443 w 2702560"/>
                  <a:gd name="connsiteY1" fmla="*/ 1893388 h 1909290"/>
                  <a:gd name="connsiteX2" fmla="*/ 2702560 w 2702560"/>
                  <a:gd name="connsiteY2" fmla="*/ 1909290 h 1909290"/>
                  <a:gd name="connsiteX3" fmla="*/ 825500 w 2702560"/>
                  <a:gd name="connsiteY3" fmla="*/ 0 h 1909290"/>
                  <a:gd name="connsiteX4" fmla="*/ 0 w 2702560"/>
                  <a:gd name="connsiteY4" fmla="*/ 0 h 1909290"/>
                  <a:gd name="connsiteX0" fmla="*/ 0 w 2702560"/>
                  <a:gd name="connsiteY0" fmla="*/ 0 h 1909290"/>
                  <a:gd name="connsiteX1" fmla="*/ 1898968 w 2702560"/>
                  <a:gd name="connsiteY1" fmla="*/ 1907295 h 1909290"/>
                  <a:gd name="connsiteX2" fmla="*/ 2702560 w 2702560"/>
                  <a:gd name="connsiteY2" fmla="*/ 1909290 h 1909290"/>
                  <a:gd name="connsiteX3" fmla="*/ 825500 w 2702560"/>
                  <a:gd name="connsiteY3" fmla="*/ 0 h 1909290"/>
                  <a:gd name="connsiteX4" fmla="*/ 0 w 2702560"/>
                  <a:gd name="connsiteY4" fmla="*/ 0 h 1909290"/>
                  <a:gd name="connsiteX0" fmla="*/ 0 w 2702560"/>
                  <a:gd name="connsiteY0" fmla="*/ 0 h 1907295"/>
                  <a:gd name="connsiteX1" fmla="*/ 1898968 w 2702560"/>
                  <a:gd name="connsiteY1" fmla="*/ 1907295 h 1907295"/>
                  <a:gd name="connsiteX2" fmla="*/ 2702560 w 2702560"/>
                  <a:gd name="connsiteY2" fmla="*/ 1904654 h 1907295"/>
                  <a:gd name="connsiteX3" fmla="*/ 825500 w 2702560"/>
                  <a:gd name="connsiteY3" fmla="*/ 0 h 1907295"/>
                  <a:gd name="connsiteX4" fmla="*/ 0 w 2702560"/>
                  <a:gd name="connsiteY4" fmla="*/ 0 h 1907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02560" h="1907295">
                    <a:moveTo>
                      <a:pt x="0" y="0"/>
                    </a:moveTo>
                    <a:lnTo>
                      <a:pt x="1898968" y="1907295"/>
                    </a:lnTo>
                    <a:lnTo>
                      <a:pt x="2702560" y="1904654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79" name="矩形 78"/>
            <p:cNvSpPr/>
            <p:nvPr/>
          </p:nvSpPr>
          <p:spPr>
            <a:xfrm rot="3329058">
              <a:off x="2961306" y="1868108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项目概述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6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23528" y="188640"/>
            <a:ext cx="8640960" cy="561662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69" y="332656"/>
            <a:ext cx="4094726" cy="2304256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952" y="345856"/>
            <a:ext cx="4032448" cy="2291056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66" y="2849273"/>
            <a:ext cx="4121932" cy="2319566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952" y="2849273"/>
            <a:ext cx="4032448" cy="2319566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7" name="矩形 6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6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3419872" y="599123"/>
            <a:ext cx="2862508" cy="5095264"/>
            <a:chOff x="3419872" y="599123"/>
            <a:chExt cx="2862508" cy="5095264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9872" y="599123"/>
              <a:ext cx="2862508" cy="509526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39113" y="1518401"/>
              <a:ext cx="2636648" cy="15732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17" name="矩形 16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20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39552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功能讲解</a:t>
              </a:r>
              <a:endParaRPr lang="zh-CN" altLang="en-US" sz="1600" dirty="0">
                <a:solidFill>
                  <a:prstClr val="white"/>
                </a:solidFill>
              </a:endParaRPr>
            </a:p>
          </p:txBody>
        </p:sp>
      </p:grpSp>
      <p:sp>
        <p:nvSpPr>
          <p:cNvPr id="40" name="任意多边形 39"/>
          <p:cNvSpPr/>
          <p:nvPr/>
        </p:nvSpPr>
        <p:spPr>
          <a:xfrm flipV="1">
            <a:off x="2390572" y="3296390"/>
            <a:ext cx="1447370" cy="427344"/>
          </a:xfrm>
          <a:custGeom>
            <a:avLst/>
            <a:gdLst>
              <a:gd name="connsiteX0" fmla="*/ 0 w 997528"/>
              <a:gd name="connsiteY0" fmla="*/ 249382 h 249382"/>
              <a:gd name="connsiteX1" fmla="*/ 142504 w 997528"/>
              <a:gd name="connsiteY1" fmla="*/ 0 h 249382"/>
              <a:gd name="connsiteX2" fmla="*/ 997528 w 997528"/>
              <a:gd name="connsiteY2" fmla="*/ 0 h 24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7528" h="249382">
                <a:moveTo>
                  <a:pt x="0" y="249382"/>
                </a:moveTo>
                <a:lnTo>
                  <a:pt x="142504" y="0"/>
                </a:lnTo>
                <a:lnTo>
                  <a:pt x="997528" y="0"/>
                </a:lnTo>
              </a:path>
            </a:pathLst>
          </a:custGeom>
          <a:ln w="28575">
            <a:solidFill>
              <a:srgbClr val="2159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任意多边形 40"/>
          <p:cNvSpPr/>
          <p:nvPr/>
        </p:nvSpPr>
        <p:spPr>
          <a:xfrm rot="10800000" flipV="1">
            <a:off x="5860934" y="3507957"/>
            <a:ext cx="1251537" cy="281330"/>
          </a:xfrm>
          <a:custGeom>
            <a:avLst/>
            <a:gdLst>
              <a:gd name="connsiteX0" fmla="*/ 0 w 997528"/>
              <a:gd name="connsiteY0" fmla="*/ 249382 h 249382"/>
              <a:gd name="connsiteX1" fmla="*/ 142504 w 997528"/>
              <a:gd name="connsiteY1" fmla="*/ 0 h 249382"/>
              <a:gd name="connsiteX2" fmla="*/ 997528 w 997528"/>
              <a:gd name="connsiteY2" fmla="*/ 0 h 24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7528" h="249382">
                <a:moveTo>
                  <a:pt x="0" y="249382"/>
                </a:moveTo>
                <a:lnTo>
                  <a:pt x="142504" y="0"/>
                </a:lnTo>
                <a:lnTo>
                  <a:pt x="997528" y="0"/>
                </a:lnTo>
              </a:path>
            </a:pathLst>
          </a:custGeom>
          <a:ln w="28575">
            <a:solidFill>
              <a:srgbClr val="2159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2528006" y="1374670"/>
            <a:ext cx="997528" cy="249382"/>
          </a:xfrm>
          <a:custGeom>
            <a:avLst/>
            <a:gdLst>
              <a:gd name="connsiteX0" fmla="*/ 0 w 997528"/>
              <a:gd name="connsiteY0" fmla="*/ 249382 h 249382"/>
              <a:gd name="connsiteX1" fmla="*/ 142504 w 997528"/>
              <a:gd name="connsiteY1" fmla="*/ 0 h 249382"/>
              <a:gd name="connsiteX2" fmla="*/ 997528 w 997528"/>
              <a:gd name="connsiteY2" fmla="*/ 0 h 24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7528" h="249382">
                <a:moveTo>
                  <a:pt x="0" y="249382"/>
                </a:moveTo>
                <a:lnTo>
                  <a:pt x="142504" y="0"/>
                </a:lnTo>
                <a:lnTo>
                  <a:pt x="997528" y="0"/>
                </a:lnTo>
              </a:path>
            </a:pathLst>
          </a:custGeom>
          <a:ln w="28575">
            <a:solidFill>
              <a:srgbClr val="2159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000" b="1" dirty="0">
              <a:solidFill>
                <a:srgbClr val="2159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任意多边形 43"/>
          <p:cNvSpPr/>
          <p:nvPr/>
        </p:nvSpPr>
        <p:spPr>
          <a:xfrm flipV="1">
            <a:off x="2390572" y="4556447"/>
            <a:ext cx="1447370" cy="427344"/>
          </a:xfrm>
          <a:custGeom>
            <a:avLst/>
            <a:gdLst>
              <a:gd name="connsiteX0" fmla="*/ 0 w 997528"/>
              <a:gd name="connsiteY0" fmla="*/ 249382 h 249382"/>
              <a:gd name="connsiteX1" fmla="*/ 142504 w 997528"/>
              <a:gd name="connsiteY1" fmla="*/ 0 h 249382"/>
              <a:gd name="connsiteX2" fmla="*/ 997528 w 997528"/>
              <a:gd name="connsiteY2" fmla="*/ 0 h 24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7528" h="249382">
                <a:moveTo>
                  <a:pt x="0" y="249382"/>
                </a:moveTo>
                <a:lnTo>
                  <a:pt x="142504" y="0"/>
                </a:lnTo>
                <a:lnTo>
                  <a:pt x="997528" y="0"/>
                </a:lnTo>
              </a:path>
            </a:pathLst>
          </a:custGeom>
          <a:ln w="28575">
            <a:solidFill>
              <a:srgbClr val="2159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任意多边形 44"/>
          <p:cNvSpPr/>
          <p:nvPr/>
        </p:nvSpPr>
        <p:spPr>
          <a:xfrm rot="10800000" flipV="1">
            <a:off x="6238492" y="878744"/>
            <a:ext cx="873979" cy="236304"/>
          </a:xfrm>
          <a:custGeom>
            <a:avLst/>
            <a:gdLst>
              <a:gd name="connsiteX0" fmla="*/ 0 w 997528"/>
              <a:gd name="connsiteY0" fmla="*/ 249382 h 249382"/>
              <a:gd name="connsiteX1" fmla="*/ 142504 w 997528"/>
              <a:gd name="connsiteY1" fmla="*/ 0 h 249382"/>
              <a:gd name="connsiteX2" fmla="*/ 997528 w 997528"/>
              <a:gd name="connsiteY2" fmla="*/ 0 h 24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7528" h="249382">
                <a:moveTo>
                  <a:pt x="0" y="249382"/>
                </a:moveTo>
                <a:lnTo>
                  <a:pt x="142504" y="0"/>
                </a:lnTo>
                <a:lnTo>
                  <a:pt x="997528" y="0"/>
                </a:lnTo>
              </a:path>
            </a:pathLst>
          </a:custGeom>
          <a:ln w="28575">
            <a:solidFill>
              <a:srgbClr val="2159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任意多边形 45"/>
          <p:cNvSpPr/>
          <p:nvPr/>
        </p:nvSpPr>
        <p:spPr>
          <a:xfrm rot="10800000" flipV="1">
            <a:off x="5860934" y="4702461"/>
            <a:ext cx="1251537" cy="281330"/>
          </a:xfrm>
          <a:custGeom>
            <a:avLst/>
            <a:gdLst>
              <a:gd name="connsiteX0" fmla="*/ 0 w 997528"/>
              <a:gd name="connsiteY0" fmla="*/ 249382 h 249382"/>
              <a:gd name="connsiteX1" fmla="*/ 142504 w 997528"/>
              <a:gd name="connsiteY1" fmla="*/ 0 h 249382"/>
              <a:gd name="connsiteX2" fmla="*/ 997528 w 997528"/>
              <a:gd name="connsiteY2" fmla="*/ 0 h 24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7528" h="249382">
                <a:moveTo>
                  <a:pt x="0" y="249382"/>
                </a:moveTo>
                <a:lnTo>
                  <a:pt x="142504" y="0"/>
                </a:lnTo>
                <a:lnTo>
                  <a:pt x="997528" y="0"/>
                </a:lnTo>
              </a:path>
            </a:pathLst>
          </a:custGeom>
          <a:ln w="28575">
            <a:solidFill>
              <a:srgbClr val="2159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52008" y="3309904"/>
            <a:ext cx="387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②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2675316" y="4570064"/>
            <a:ext cx="387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⑥</a:t>
            </a:r>
            <a:endParaRPr lang="zh-CN" altLang="en-US" sz="2000" b="1" dirty="0">
              <a:solidFill>
                <a:srgbClr val="2159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6592531" y="3509959"/>
            <a:ext cx="387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③</a:t>
            </a:r>
            <a:endParaRPr lang="zh-CN" altLang="en-US" sz="2000" b="1" dirty="0">
              <a:solidFill>
                <a:srgbClr val="2159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654027" y="1299306"/>
            <a:ext cx="387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①</a:t>
            </a:r>
            <a:endParaRPr lang="zh-CN" altLang="en-US" sz="2000" b="1" dirty="0">
              <a:solidFill>
                <a:srgbClr val="2159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6503520" y="4702461"/>
            <a:ext cx="387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④</a:t>
            </a:r>
            <a:endParaRPr lang="zh-CN" altLang="en-US" sz="2000" b="1" dirty="0">
              <a:solidFill>
                <a:srgbClr val="2159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592531" y="878743"/>
            <a:ext cx="387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⑤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136071" y="1610373"/>
            <a:ext cx="1418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最新资讯</a:t>
            </a:r>
            <a:endParaRPr lang="zh-CN" altLang="en-US" sz="2000" b="1" dirty="0">
              <a:solidFill>
                <a:srgbClr val="2159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133036" y="3387082"/>
            <a:ext cx="1418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职位搜索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1133036" y="4738924"/>
            <a:ext cx="1418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</a:t>
            </a:r>
            <a:r>
              <a:rPr lang="zh-CN" altLang="en-US" sz="2000" b="1" dirty="0" smtClean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就业帮</a:t>
            </a:r>
            <a:endParaRPr lang="zh-CN" altLang="en-US" sz="2000" b="1" dirty="0">
              <a:solidFill>
                <a:srgbClr val="2159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7112471" y="997466"/>
            <a:ext cx="1418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7112471" y="3387891"/>
            <a:ext cx="1418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校园宣讲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7112471" y="4738924"/>
            <a:ext cx="1418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职场资讯</a:t>
            </a:r>
          </a:p>
        </p:txBody>
      </p:sp>
    </p:spTree>
    <p:extLst>
      <p:ext uri="{BB962C8B-B14F-4D97-AF65-F5344CB8AC3E}">
        <p14:creationId xmlns:p14="http://schemas.microsoft.com/office/powerpoint/2010/main" val="4255602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0" y="2242088"/>
            <a:ext cx="9144000" cy="24442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>
            <a:off x="861819" y="2996146"/>
            <a:ext cx="936104" cy="936104"/>
            <a:chOff x="971600" y="1635646"/>
            <a:chExt cx="936104" cy="936104"/>
          </a:xfrm>
        </p:grpSpPr>
        <p:sp>
          <p:nvSpPr>
            <p:cNvPr id="33" name="椭圆 32"/>
            <p:cNvSpPr/>
            <p:nvPr/>
          </p:nvSpPr>
          <p:spPr>
            <a:xfrm>
              <a:off x="971600" y="1635646"/>
              <a:ext cx="936104" cy="936104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86193" y="1652563"/>
              <a:ext cx="57900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正中黑简体" pitchFamily="2" charset="-122"/>
                  <a:ea typeface="方正正中黑简体" pitchFamily="2" charset="-122"/>
                </a:rPr>
                <a:t>4</a:t>
              </a:r>
              <a:endPara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中黑简体" pitchFamily="2" charset="-122"/>
                <a:ea typeface="方正正中黑简体" pitchFamily="2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798600" y="2081749"/>
            <a:ext cx="2349499" cy="1923314"/>
            <a:chOff x="2171701" y="939800"/>
            <a:chExt cx="2349499" cy="1923314"/>
          </a:xfrm>
        </p:grpSpPr>
        <p:sp>
          <p:nvSpPr>
            <p:cNvPr id="38" name="任意多边形 37"/>
            <p:cNvSpPr/>
            <p:nvPr/>
          </p:nvSpPr>
          <p:spPr>
            <a:xfrm>
              <a:off x="2171701" y="940594"/>
              <a:ext cx="292894" cy="159545"/>
            </a:xfrm>
            <a:custGeom>
              <a:avLst/>
              <a:gdLst>
                <a:gd name="connsiteX0" fmla="*/ 119063 w 290513"/>
                <a:gd name="connsiteY0" fmla="*/ 0 h 161925"/>
                <a:gd name="connsiteX1" fmla="*/ 0 w 290513"/>
                <a:gd name="connsiteY1" fmla="*/ 161925 h 161925"/>
                <a:gd name="connsiteX2" fmla="*/ 290513 w 290513"/>
                <a:gd name="connsiteY2" fmla="*/ 161925 h 161925"/>
                <a:gd name="connsiteX3" fmla="*/ 119063 w 290513"/>
                <a:gd name="connsiteY3" fmla="*/ 0 h 161925"/>
                <a:gd name="connsiteX0" fmla="*/ 126207 w 290513"/>
                <a:gd name="connsiteY0" fmla="*/ 0 h 159544"/>
                <a:gd name="connsiteX1" fmla="*/ 0 w 290513"/>
                <a:gd name="connsiteY1" fmla="*/ 159544 h 159544"/>
                <a:gd name="connsiteX2" fmla="*/ 290513 w 290513"/>
                <a:gd name="connsiteY2" fmla="*/ 159544 h 159544"/>
                <a:gd name="connsiteX3" fmla="*/ 126207 w 290513"/>
                <a:gd name="connsiteY3" fmla="*/ 0 h 159544"/>
                <a:gd name="connsiteX0" fmla="*/ 126207 w 280988"/>
                <a:gd name="connsiteY0" fmla="*/ 0 h 161926"/>
                <a:gd name="connsiteX1" fmla="*/ 0 w 280988"/>
                <a:gd name="connsiteY1" fmla="*/ 159544 h 161926"/>
                <a:gd name="connsiteX2" fmla="*/ 280988 w 280988"/>
                <a:gd name="connsiteY2" fmla="*/ 161926 h 161926"/>
                <a:gd name="connsiteX3" fmla="*/ 126207 w 280988"/>
                <a:gd name="connsiteY3" fmla="*/ 0 h 161926"/>
                <a:gd name="connsiteX0" fmla="*/ 126207 w 283369"/>
                <a:gd name="connsiteY0" fmla="*/ 0 h 159545"/>
                <a:gd name="connsiteX1" fmla="*/ 0 w 283369"/>
                <a:gd name="connsiteY1" fmla="*/ 159544 h 159545"/>
                <a:gd name="connsiteX2" fmla="*/ 283369 w 283369"/>
                <a:gd name="connsiteY2" fmla="*/ 159545 h 159545"/>
                <a:gd name="connsiteX3" fmla="*/ 126207 w 283369"/>
                <a:gd name="connsiteY3" fmla="*/ 0 h 159545"/>
                <a:gd name="connsiteX0" fmla="*/ 126207 w 292894"/>
                <a:gd name="connsiteY0" fmla="*/ 0 h 159545"/>
                <a:gd name="connsiteX1" fmla="*/ 0 w 292894"/>
                <a:gd name="connsiteY1" fmla="*/ 159544 h 159545"/>
                <a:gd name="connsiteX2" fmla="*/ 292894 w 292894"/>
                <a:gd name="connsiteY2" fmla="*/ 159545 h 159545"/>
                <a:gd name="connsiteX3" fmla="*/ 126207 w 292894"/>
                <a:gd name="connsiteY3" fmla="*/ 0 h 15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894" h="159545">
                  <a:moveTo>
                    <a:pt x="126207" y="0"/>
                  </a:moveTo>
                  <a:lnTo>
                    <a:pt x="0" y="159544"/>
                  </a:lnTo>
                  <a:lnTo>
                    <a:pt x="292894" y="159545"/>
                  </a:lnTo>
                  <a:lnTo>
                    <a:pt x="126207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2298700" y="939800"/>
              <a:ext cx="2222500" cy="1923314"/>
            </a:xfrm>
            <a:custGeom>
              <a:avLst/>
              <a:gdLst>
                <a:gd name="connsiteX0" fmla="*/ 0 w 2387600"/>
                <a:gd name="connsiteY0" fmla="*/ 152400 h 1397000"/>
                <a:gd name="connsiteX1" fmla="*/ 165100 w 2387600"/>
                <a:gd name="connsiteY1" fmla="*/ 0 h 1397000"/>
                <a:gd name="connsiteX2" fmla="*/ 1562100 w 2387600"/>
                <a:gd name="connsiteY2" fmla="*/ 1397000 h 1397000"/>
                <a:gd name="connsiteX3" fmla="*/ 2387600 w 2387600"/>
                <a:gd name="connsiteY3" fmla="*/ 1397000 h 1397000"/>
                <a:gd name="connsiteX4" fmla="*/ 990600 w 2387600"/>
                <a:gd name="connsiteY4" fmla="*/ 0 h 1397000"/>
                <a:gd name="connsiteX5" fmla="*/ 165100 w 2387600"/>
                <a:gd name="connsiteY5" fmla="*/ 0 h 1397000"/>
                <a:gd name="connsiteX0" fmla="*/ 0 w 2222500"/>
                <a:gd name="connsiteY0" fmla="*/ 0 h 1397000"/>
                <a:gd name="connsiteX1" fmla="*/ 1397000 w 2222500"/>
                <a:gd name="connsiteY1" fmla="*/ 1397000 h 1397000"/>
                <a:gd name="connsiteX2" fmla="*/ 2222500 w 2222500"/>
                <a:gd name="connsiteY2" fmla="*/ 1397000 h 1397000"/>
                <a:gd name="connsiteX3" fmla="*/ 825500 w 2222500"/>
                <a:gd name="connsiteY3" fmla="*/ 0 h 1397000"/>
                <a:gd name="connsiteX4" fmla="*/ 0 w 2222500"/>
                <a:gd name="connsiteY4" fmla="*/ 0 h 13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2500" h="1397000">
                  <a:moveTo>
                    <a:pt x="0" y="0"/>
                  </a:moveTo>
                  <a:lnTo>
                    <a:pt x="1397000" y="1397000"/>
                  </a:lnTo>
                  <a:lnTo>
                    <a:pt x="2222500" y="1397000"/>
                  </a:lnTo>
                  <a:lnTo>
                    <a:pt x="825500" y="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954510" y="2081749"/>
            <a:ext cx="2349499" cy="1923314"/>
            <a:chOff x="4716310" y="939800"/>
            <a:chExt cx="2349499" cy="1923314"/>
          </a:xfrm>
        </p:grpSpPr>
        <p:grpSp>
          <p:nvGrpSpPr>
            <p:cNvPr id="41" name="组合 40"/>
            <p:cNvGrpSpPr/>
            <p:nvPr/>
          </p:nvGrpSpPr>
          <p:grpSpPr>
            <a:xfrm>
              <a:off x="4716310" y="939800"/>
              <a:ext cx="2349499" cy="1923314"/>
              <a:chOff x="2171701" y="939800"/>
              <a:chExt cx="2349499" cy="1923314"/>
            </a:xfrm>
          </p:grpSpPr>
          <p:sp>
            <p:nvSpPr>
              <p:cNvPr id="43" name="任意多边形 42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任意多边形 43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2" name="矩形 41"/>
            <p:cNvSpPr/>
            <p:nvPr/>
          </p:nvSpPr>
          <p:spPr>
            <a:xfrm rot="3257822">
              <a:off x="5389085" y="1612935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开发过程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110418" y="1972991"/>
            <a:ext cx="2349499" cy="2032072"/>
            <a:chOff x="6138710" y="831042"/>
            <a:chExt cx="2349499" cy="2032072"/>
          </a:xfrm>
        </p:grpSpPr>
        <p:grpSp>
          <p:nvGrpSpPr>
            <p:cNvPr id="46" name="组合 45"/>
            <p:cNvGrpSpPr/>
            <p:nvPr/>
          </p:nvGrpSpPr>
          <p:grpSpPr>
            <a:xfrm>
              <a:off x="6138710" y="939800"/>
              <a:ext cx="2349499" cy="1923314"/>
              <a:chOff x="2171701" y="939800"/>
              <a:chExt cx="2349499" cy="1923314"/>
            </a:xfrm>
          </p:grpSpPr>
          <p:sp>
            <p:nvSpPr>
              <p:cNvPr id="48" name="任意多边形 47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任意多边形 48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 rot="3279009">
              <a:off x="6355761" y="1574836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单击此处添加</a:t>
              </a:r>
              <a:r>
                <a:rPr lang="zh-CN" altLang="en-US" sz="16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文字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2642692" y="2081748"/>
            <a:ext cx="2349499" cy="1923315"/>
            <a:chOff x="2171701" y="939799"/>
            <a:chExt cx="2349499" cy="1923315"/>
          </a:xfrm>
        </p:grpSpPr>
        <p:sp>
          <p:nvSpPr>
            <p:cNvPr id="53" name="任意多边形 52"/>
            <p:cNvSpPr/>
            <p:nvPr/>
          </p:nvSpPr>
          <p:spPr>
            <a:xfrm>
              <a:off x="2171701" y="940594"/>
              <a:ext cx="292894" cy="159545"/>
            </a:xfrm>
            <a:custGeom>
              <a:avLst/>
              <a:gdLst>
                <a:gd name="connsiteX0" fmla="*/ 119063 w 290513"/>
                <a:gd name="connsiteY0" fmla="*/ 0 h 161925"/>
                <a:gd name="connsiteX1" fmla="*/ 0 w 290513"/>
                <a:gd name="connsiteY1" fmla="*/ 161925 h 161925"/>
                <a:gd name="connsiteX2" fmla="*/ 290513 w 290513"/>
                <a:gd name="connsiteY2" fmla="*/ 161925 h 161925"/>
                <a:gd name="connsiteX3" fmla="*/ 119063 w 290513"/>
                <a:gd name="connsiteY3" fmla="*/ 0 h 161925"/>
                <a:gd name="connsiteX0" fmla="*/ 126207 w 290513"/>
                <a:gd name="connsiteY0" fmla="*/ 0 h 159544"/>
                <a:gd name="connsiteX1" fmla="*/ 0 w 290513"/>
                <a:gd name="connsiteY1" fmla="*/ 159544 h 159544"/>
                <a:gd name="connsiteX2" fmla="*/ 290513 w 290513"/>
                <a:gd name="connsiteY2" fmla="*/ 159544 h 159544"/>
                <a:gd name="connsiteX3" fmla="*/ 126207 w 290513"/>
                <a:gd name="connsiteY3" fmla="*/ 0 h 159544"/>
                <a:gd name="connsiteX0" fmla="*/ 126207 w 280988"/>
                <a:gd name="connsiteY0" fmla="*/ 0 h 161926"/>
                <a:gd name="connsiteX1" fmla="*/ 0 w 280988"/>
                <a:gd name="connsiteY1" fmla="*/ 159544 h 161926"/>
                <a:gd name="connsiteX2" fmla="*/ 280988 w 280988"/>
                <a:gd name="connsiteY2" fmla="*/ 161926 h 161926"/>
                <a:gd name="connsiteX3" fmla="*/ 126207 w 280988"/>
                <a:gd name="connsiteY3" fmla="*/ 0 h 161926"/>
                <a:gd name="connsiteX0" fmla="*/ 126207 w 283369"/>
                <a:gd name="connsiteY0" fmla="*/ 0 h 159545"/>
                <a:gd name="connsiteX1" fmla="*/ 0 w 283369"/>
                <a:gd name="connsiteY1" fmla="*/ 159544 h 159545"/>
                <a:gd name="connsiteX2" fmla="*/ 283369 w 283369"/>
                <a:gd name="connsiteY2" fmla="*/ 159545 h 159545"/>
                <a:gd name="connsiteX3" fmla="*/ 126207 w 283369"/>
                <a:gd name="connsiteY3" fmla="*/ 0 h 159545"/>
                <a:gd name="connsiteX0" fmla="*/ 126207 w 292894"/>
                <a:gd name="connsiteY0" fmla="*/ 0 h 159545"/>
                <a:gd name="connsiteX1" fmla="*/ 0 w 292894"/>
                <a:gd name="connsiteY1" fmla="*/ 159544 h 159545"/>
                <a:gd name="connsiteX2" fmla="*/ 292894 w 292894"/>
                <a:gd name="connsiteY2" fmla="*/ 159545 h 159545"/>
                <a:gd name="connsiteX3" fmla="*/ 126207 w 292894"/>
                <a:gd name="connsiteY3" fmla="*/ 0 h 15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894" h="159545">
                  <a:moveTo>
                    <a:pt x="126207" y="0"/>
                  </a:moveTo>
                  <a:lnTo>
                    <a:pt x="0" y="159544"/>
                  </a:lnTo>
                  <a:lnTo>
                    <a:pt x="292894" y="159545"/>
                  </a:lnTo>
                  <a:lnTo>
                    <a:pt x="126207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4" name="任意多边形 53"/>
            <p:cNvSpPr/>
            <p:nvPr/>
          </p:nvSpPr>
          <p:spPr>
            <a:xfrm>
              <a:off x="2298700" y="939799"/>
              <a:ext cx="2222500" cy="1923315"/>
            </a:xfrm>
            <a:custGeom>
              <a:avLst/>
              <a:gdLst>
                <a:gd name="connsiteX0" fmla="*/ 0 w 2387600"/>
                <a:gd name="connsiteY0" fmla="*/ 152400 h 1397000"/>
                <a:gd name="connsiteX1" fmla="*/ 165100 w 2387600"/>
                <a:gd name="connsiteY1" fmla="*/ 0 h 1397000"/>
                <a:gd name="connsiteX2" fmla="*/ 1562100 w 2387600"/>
                <a:gd name="connsiteY2" fmla="*/ 1397000 h 1397000"/>
                <a:gd name="connsiteX3" fmla="*/ 2387600 w 2387600"/>
                <a:gd name="connsiteY3" fmla="*/ 1397000 h 1397000"/>
                <a:gd name="connsiteX4" fmla="*/ 990600 w 2387600"/>
                <a:gd name="connsiteY4" fmla="*/ 0 h 1397000"/>
                <a:gd name="connsiteX5" fmla="*/ 165100 w 2387600"/>
                <a:gd name="connsiteY5" fmla="*/ 0 h 1397000"/>
                <a:gd name="connsiteX0" fmla="*/ 0 w 2222500"/>
                <a:gd name="connsiteY0" fmla="*/ 0 h 1397000"/>
                <a:gd name="connsiteX1" fmla="*/ 1397000 w 2222500"/>
                <a:gd name="connsiteY1" fmla="*/ 1397000 h 1397000"/>
                <a:gd name="connsiteX2" fmla="*/ 2222500 w 2222500"/>
                <a:gd name="connsiteY2" fmla="*/ 1397000 h 1397000"/>
                <a:gd name="connsiteX3" fmla="*/ 825500 w 2222500"/>
                <a:gd name="connsiteY3" fmla="*/ 0 h 1397000"/>
                <a:gd name="connsiteX4" fmla="*/ 0 w 2222500"/>
                <a:gd name="connsiteY4" fmla="*/ 0 h 13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2500" h="1397000">
                  <a:moveTo>
                    <a:pt x="0" y="0"/>
                  </a:moveTo>
                  <a:lnTo>
                    <a:pt x="1397000" y="1397000"/>
                  </a:lnTo>
                  <a:lnTo>
                    <a:pt x="2222500" y="1397000"/>
                  </a:lnTo>
                  <a:lnTo>
                    <a:pt x="825500" y="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110418" y="2071827"/>
            <a:ext cx="2829559" cy="2612542"/>
            <a:chOff x="2171701" y="939799"/>
            <a:chExt cx="2829559" cy="2612542"/>
          </a:xfrm>
        </p:grpSpPr>
        <p:grpSp>
          <p:nvGrpSpPr>
            <p:cNvPr id="56" name="组合 55"/>
            <p:cNvGrpSpPr/>
            <p:nvPr/>
          </p:nvGrpSpPr>
          <p:grpSpPr>
            <a:xfrm>
              <a:off x="2171701" y="939799"/>
              <a:ext cx="2829559" cy="2612542"/>
              <a:chOff x="2171701" y="939799"/>
              <a:chExt cx="2829559" cy="2612542"/>
            </a:xfrm>
          </p:grpSpPr>
          <p:sp>
            <p:nvSpPr>
              <p:cNvPr id="58" name="任意多边形 57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  <a:gd name="connsiteX0" fmla="*/ 135732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35732 w 292894"/>
                  <a:gd name="connsiteY3" fmla="*/ 0 h 159545"/>
                  <a:gd name="connsiteX0" fmla="*/ 130969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30969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30969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30969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任意多边形 58"/>
              <p:cNvSpPr/>
              <p:nvPr/>
            </p:nvSpPr>
            <p:spPr>
              <a:xfrm>
                <a:off x="2298700" y="939799"/>
                <a:ext cx="2702560" cy="2612542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  <a:gd name="connsiteX0" fmla="*/ 0 w 3098800"/>
                  <a:gd name="connsiteY0" fmla="*/ 0 h 2298700"/>
                  <a:gd name="connsiteX1" fmla="*/ 1397000 w 3098800"/>
                  <a:gd name="connsiteY1" fmla="*/ 1397000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3098800"/>
                  <a:gd name="connsiteY0" fmla="*/ 0 h 2298700"/>
                  <a:gd name="connsiteX1" fmla="*/ 2311400 w 3098800"/>
                  <a:gd name="connsiteY1" fmla="*/ 2286000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3098800"/>
                  <a:gd name="connsiteY0" fmla="*/ 0 h 2305050"/>
                  <a:gd name="connsiteX1" fmla="*/ 235426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305050"/>
                  <a:gd name="connsiteX1" fmla="*/ 233140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305050"/>
                  <a:gd name="connsiteX1" fmla="*/ 228568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298700"/>
                  <a:gd name="connsiteX1" fmla="*/ 1889443 w 3098800"/>
                  <a:gd name="connsiteY1" fmla="*/ 1893388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2710180"/>
                  <a:gd name="connsiteY0" fmla="*/ 0 h 1920416"/>
                  <a:gd name="connsiteX1" fmla="*/ 1889443 w 2710180"/>
                  <a:gd name="connsiteY1" fmla="*/ 1893388 h 1920416"/>
                  <a:gd name="connsiteX2" fmla="*/ 2710180 w 2710180"/>
                  <a:gd name="connsiteY2" fmla="*/ 1920416 h 1920416"/>
                  <a:gd name="connsiteX3" fmla="*/ 825500 w 2710180"/>
                  <a:gd name="connsiteY3" fmla="*/ 0 h 1920416"/>
                  <a:gd name="connsiteX4" fmla="*/ 0 w 2710180"/>
                  <a:gd name="connsiteY4" fmla="*/ 0 h 1920416"/>
                  <a:gd name="connsiteX0" fmla="*/ 0 w 2702560"/>
                  <a:gd name="connsiteY0" fmla="*/ 0 h 1909290"/>
                  <a:gd name="connsiteX1" fmla="*/ 1889443 w 2702560"/>
                  <a:gd name="connsiteY1" fmla="*/ 1893388 h 1909290"/>
                  <a:gd name="connsiteX2" fmla="*/ 2702560 w 2702560"/>
                  <a:gd name="connsiteY2" fmla="*/ 1909290 h 1909290"/>
                  <a:gd name="connsiteX3" fmla="*/ 825500 w 2702560"/>
                  <a:gd name="connsiteY3" fmla="*/ 0 h 1909290"/>
                  <a:gd name="connsiteX4" fmla="*/ 0 w 2702560"/>
                  <a:gd name="connsiteY4" fmla="*/ 0 h 1909290"/>
                  <a:gd name="connsiteX0" fmla="*/ 0 w 2702560"/>
                  <a:gd name="connsiteY0" fmla="*/ 0 h 1909290"/>
                  <a:gd name="connsiteX1" fmla="*/ 1898968 w 2702560"/>
                  <a:gd name="connsiteY1" fmla="*/ 1907295 h 1909290"/>
                  <a:gd name="connsiteX2" fmla="*/ 2702560 w 2702560"/>
                  <a:gd name="connsiteY2" fmla="*/ 1909290 h 1909290"/>
                  <a:gd name="connsiteX3" fmla="*/ 825500 w 2702560"/>
                  <a:gd name="connsiteY3" fmla="*/ 0 h 1909290"/>
                  <a:gd name="connsiteX4" fmla="*/ 0 w 2702560"/>
                  <a:gd name="connsiteY4" fmla="*/ 0 h 1909290"/>
                  <a:gd name="connsiteX0" fmla="*/ 0 w 2702560"/>
                  <a:gd name="connsiteY0" fmla="*/ 0 h 1907295"/>
                  <a:gd name="connsiteX1" fmla="*/ 1898968 w 2702560"/>
                  <a:gd name="connsiteY1" fmla="*/ 1907295 h 1907295"/>
                  <a:gd name="connsiteX2" fmla="*/ 2702560 w 2702560"/>
                  <a:gd name="connsiteY2" fmla="*/ 1904654 h 1907295"/>
                  <a:gd name="connsiteX3" fmla="*/ 825500 w 2702560"/>
                  <a:gd name="connsiteY3" fmla="*/ 0 h 1907295"/>
                  <a:gd name="connsiteX4" fmla="*/ 0 w 2702560"/>
                  <a:gd name="connsiteY4" fmla="*/ 0 h 1907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02560" h="1907295">
                    <a:moveTo>
                      <a:pt x="0" y="0"/>
                    </a:moveTo>
                    <a:lnTo>
                      <a:pt x="1898968" y="1907295"/>
                    </a:lnTo>
                    <a:lnTo>
                      <a:pt x="2702560" y="1904654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7" name="矩形 56"/>
            <p:cNvSpPr/>
            <p:nvPr/>
          </p:nvSpPr>
          <p:spPr>
            <a:xfrm rot="3329058">
              <a:off x="2917763" y="1824566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创新总结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3951000" y="2234149"/>
            <a:ext cx="2349499" cy="1923314"/>
            <a:chOff x="3482595" y="939800"/>
            <a:chExt cx="2349499" cy="1923314"/>
          </a:xfrm>
        </p:grpSpPr>
        <p:grpSp>
          <p:nvGrpSpPr>
            <p:cNvPr id="61" name="组合 60"/>
            <p:cNvGrpSpPr/>
            <p:nvPr/>
          </p:nvGrpSpPr>
          <p:grpSpPr>
            <a:xfrm>
              <a:off x="3482595" y="939800"/>
              <a:ext cx="2349499" cy="1923314"/>
              <a:chOff x="2171701" y="939800"/>
              <a:chExt cx="2349499" cy="1923314"/>
            </a:xfrm>
          </p:grpSpPr>
          <p:sp>
            <p:nvSpPr>
              <p:cNvPr id="63" name="任意多边形 62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任意多边形 63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2" name="矩形 61"/>
            <p:cNvSpPr/>
            <p:nvPr/>
          </p:nvSpPr>
          <p:spPr>
            <a:xfrm rot="3269671">
              <a:off x="4007423" y="1549437"/>
              <a:ext cx="121058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特色与前景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795092" y="2234148"/>
            <a:ext cx="2349499" cy="1923315"/>
            <a:chOff x="3482595" y="939799"/>
            <a:chExt cx="2349499" cy="1923315"/>
          </a:xfrm>
        </p:grpSpPr>
        <p:grpSp>
          <p:nvGrpSpPr>
            <p:cNvPr id="66" name="组合 65"/>
            <p:cNvGrpSpPr/>
            <p:nvPr/>
          </p:nvGrpSpPr>
          <p:grpSpPr>
            <a:xfrm>
              <a:off x="3482595" y="939799"/>
              <a:ext cx="2349499" cy="1923315"/>
              <a:chOff x="2171701" y="939799"/>
              <a:chExt cx="2349499" cy="1923315"/>
            </a:xfrm>
          </p:grpSpPr>
          <p:sp>
            <p:nvSpPr>
              <p:cNvPr id="68" name="任意多边形 67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9" name="任意多边形 68"/>
              <p:cNvSpPr/>
              <p:nvPr/>
            </p:nvSpPr>
            <p:spPr>
              <a:xfrm>
                <a:off x="2298700" y="939799"/>
                <a:ext cx="2222500" cy="1923315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7" name="矩形 66"/>
            <p:cNvSpPr/>
            <p:nvPr/>
          </p:nvSpPr>
          <p:spPr>
            <a:xfrm rot="3273216">
              <a:off x="4084614" y="1574837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项目概述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7" name="图片 3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6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126462" y="1136712"/>
            <a:ext cx="7020271" cy="2436304"/>
            <a:chOff x="1115616" y="395372"/>
            <a:chExt cx="7020271" cy="2436304"/>
          </a:xfrm>
        </p:grpSpPr>
        <p:grpSp>
          <p:nvGrpSpPr>
            <p:cNvPr id="33" name="组合 32"/>
            <p:cNvGrpSpPr/>
            <p:nvPr/>
          </p:nvGrpSpPr>
          <p:grpSpPr>
            <a:xfrm>
              <a:off x="1331640" y="476672"/>
              <a:ext cx="6804247" cy="2355004"/>
              <a:chOff x="726608" y="1555588"/>
              <a:chExt cx="5167945" cy="1667959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726608" y="1628800"/>
                <a:ext cx="5167945" cy="1296144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矩形 34"/>
              <p:cNvSpPr>
                <a:spLocks noChangeArrowheads="1"/>
              </p:cNvSpPr>
              <p:nvPr/>
            </p:nvSpPr>
            <p:spPr bwMode="auto">
              <a:xfrm>
                <a:off x="1527914" y="1555588"/>
                <a:ext cx="2343060" cy="16679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0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1.</a:t>
                </a:r>
                <a:r>
                  <a:rPr lang="zh-CN" altLang="en-US" sz="20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用户需求调研    </a:t>
                </a:r>
                <a:r>
                  <a:rPr lang="zh-CN" altLang="en-US" sz="2400" dirty="0" smtClean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√</a:t>
                </a:r>
                <a:endParaRPr lang="en-US" altLang="zh-CN" sz="24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20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2.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系统分析</a:t>
                </a:r>
                <a:r>
                  <a:rPr lang="zh-CN" altLang="en-US" sz="20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设计    </a:t>
                </a:r>
                <a:r>
                  <a:rPr lang="zh-CN" altLang="en-US" sz="2000" dirty="0" smtClean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√</a:t>
                </a:r>
                <a:endParaRPr lang="en-US" altLang="zh-CN" sz="20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20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3.</a:t>
                </a:r>
                <a:r>
                  <a:rPr lang="zh-CN" altLang="en-US" sz="20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软件开发测试    </a:t>
                </a:r>
                <a:r>
                  <a:rPr lang="zh-CN" altLang="en-US" sz="2000" dirty="0" smtClean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√</a:t>
                </a:r>
                <a:endParaRPr lang="en-US" altLang="zh-CN" sz="2000" dirty="0" smtClean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20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4.</a:t>
                </a:r>
                <a:r>
                  <a:rPr lang="zh-CN" altLang="en-US" sz="20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软件推广          </a:t>
                </a:r>
                <a:r>
                  <a:rPr lang="zh-CN" altLang="en-US" sz="2000" dirty="0" smtClean="0">
                    <a:solidFill>
                      <a:srgbClr val="FFFF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√</a:t>
                </a:r>
                <a:endParaRPr lang="en-US" altLang="zh-CN" sz="2000" dirty="0" smtClean="0">
                  <a:solidFill>
                    <a:srgbClr val="FFFF00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1600" dirty="0">
                    <a:latin typeface="Arial" charset="0"/>
                  </a:rPr>
                  <a:t> </a:t>
                </a:r>
                <a:r>
                  <a:rPr lang="en-US" altLang="zh-CN" sz="1600" dirty="0" smtClean="0">
                    <a:latin typeface="Arial" charset="0"/>
                  </a:rPr>
                  <a:t>                 </a:t>
                </a:r>
                <a:endParaRPr lang="en-US" altLang="zh-CN" sz="1600" dirty="0">
                  <a:latin typeface="Arial" charset="0"/>
                </a:endParaRPr>
              </a:p>
            </p:txBody>
          </p:sp>
        </p:grpSp>
        <p:sp>
          <p:nvSpPr>
            <p:cNvPr id="36" name="TextBox 3"/>
            <p:cNvSpPr txBox="1"/>
            <p:nvPr/>
          </p:nvSpPr>
          <p:spPr>
            <a:xfrm>
              <a:off x="1115616" y="395372"/>
              <a:ext cx="11746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执行情况</a:t>
              </a:r>
            </a:p>
          </p:txBody>
        </p:sp>
      </p:grpSp>
      <p:sp>
        <p:nvSpPr>
          <p:cNvPr id="17" name="矩形 16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-36512" y="3623421"/>
            <a:ext cx="6263337" cy="2022853"/>
            <a:chOff x="3210376" y="2555612"/>
            <a:chExt cx="6263337" cy="2022853"/>
          </a:xfrm>
        </p:grpSpPr>
        <p:grpSp>
          <p:nvGrpSpPr>
            <p:cNvPr id="30" name="组合 29"/>
            <p:cNvGrpSpPr/>
            <p:nvPr/>
          </p:nvGrpSpPr>
          <p:grpSpPr>
            <a:xfrm>
              <a:off x="3210376" y="2729891"/>
              <a:ext cx="5933624" cy="1848574"/>
              <a:chOff x="726608" y="1628800"/>
              <a:chExt cx="5933624" cy="1848574"/>
            </a:xfrm>
            <a:solidFill>
              <a:srgbClr val="CABD6C"/>
            </a:solidFill>
          </p:grpSpPr>
          <p:sp>
            <p:nvSpPr>
              <p:cNvPr id="31" name="矩形 30"/>
              <p:cNvSpPr/>
              <p:nvPr/>
            </p:nvSpPr>
            <p:spPr>
              <a:xfrm>
                <a:off x="726608" y="1628800"/>
                <a:ext cx="5933624" cy="184857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矩形 31"/>
              <p:cNvSpPr>
                <a:spLocks noChangeArrowheads="1"/>
              </p:cNvSpPr>
              <p:nvPr/>
            </p:nvSpPr>
            <p:spPr bwMode="auto">
              <a:xfrm>
                <a:off x="1708754" y="1713710"/>
                <a:ext cx="3259798" cy="170540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1.</a:t>
                </a:r>
                <a:r>
                  <a:rPr lang="zh-CN" altLang="en-US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进一步美化界面</a:t>
                </a:r>
                <a:endPara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2.</a:t>
                </a:r>
                <a:r>
                  <a:rPr lang="zh-CN" altLang="en-US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进一步完善功能</a:t>
                </a:r>
                <a:endPara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3.</a:t>
                </a:r>
                <a:r>
                  <a:rPr lang="zh-CN" altLang="en-US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与学校就业信息网无缝对接</a:t>
                </a:r>
                <a:endPara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4.</a:t>
                </a:r>
                <a:r>
                  <a:rPr lang="zh-CN" altLang="en-US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寻求商机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7" name="TextBox 3"/>
            <p:cNvSpPr txBox="1"/>
            <p:nvPr/>
          </p:nvSpPr>
          <p:spPr>
            <a:xfrm>
              <a:off x="8299044" y="2555612"/>
              <a:ext cx="11746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未来工作</a:t>
              </a:r>
              <a:endPara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22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58285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创新总结</a:t>
              </a:r>
              <a:endParaRPr lang="zh-CN" altLang="en-US" sz="1600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541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915816" y="1489216"/>
            <a:ext cx="4032448" cy="348813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>
              <a:lnSpc>
                <a:spcPts val="2000"/>
              </a:lnSpc>
            </a:pPr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创新永不止步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grpSp>
        <p:nvGrpSpPr>
          <p:cNvPr id="21" name="组合 20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22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58285" y="658342"/>
              <a:ext cx="118333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 smtClean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收获</a:t>
              </a:r>
              <a:r>
                <a:rPr lang="en-US" altLang="zh-CN" sz="1600" kern="0" dirty="0" smtClean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&amp;</a:t>
              </a:r>
              <a:r>
                <a:rPr lang="zh-CN" altLang="en-US" sz="1600" kern="0" dirty="0" smtClean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感悟</a:t>
              </a:r>
              <a:endParaRPr lang="zh-CN" altLang="en-US" sz="1600" dirty="0">
                <a:solidFill>
                  <a:prstClr val="white"/>
                </a:solidFill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041" y="2048316"/>
            <a:ext cx="6667551" cy="37520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076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圆角矩形 8"/>
          <p:cNvSpPr/>
          <p:nvPr/>
        </p:nvSpPr>
        <p:spPr>
          <a:xfrm>
            <a:off x="536051" y="1695114"/>
            <a:ext cx="8064896" cy="4427621"/>
          </a:xfrm>
          <a:custGeom>
            <a:avLst/>
            <a:gdLst/>
            <a:ahLst/>
            <a:cxnLst/>
            <a:rect l="l" t="t" r="r" b="b"/>
            <a:pathLst>
              <a:path w="8064896" h="4427621">
                <a:moveTo>
                  <a:pt x="309092" y="0"/>
                </a:moveTo>
                <a:lnTo>
                  <a:pt x="2862274" y="0"/>
                </a:lnTo>
                <a:cubicBezTo>
                  <a:pt x="2862274" y="646269"/>
                  <a:pt x="3386179" y="1170174"/>
                  <a:pt x="4032448" y="1170174"/>
                </a:cubicBezTo>
                <a:cubicBezTo>
                  <a:pt x="4678717" y="1170174"/>
                  <a:pt x="5202622" y="646269"/>
                  <a:pt x="5202622" y="0"/>
                </a:cubicBezTo>
                <a:lnTo>
                  <a:pt x="7755804" y="0"/>
                </a:lnTo>
                <a:cubicBezTo>
                  <a:pt x="7926511" y="0"/>
                  <a:pt x="8064896" y="138385"/>
                  <a:pt x="8064896" y="309092"/>
                </a:cubicBezTo>
                <a:lnTo>
                  <a:pt x="8064896" y="4118529"/>
                </a:lnTo>
                <a:cubicBezTo>
                  <a:pt x="8064896" y="4289236"/>
                  <a:pt x="7926511" y="4427621"/>
                  <a:pt x="7755804" y="4427621"/>
                </a:cubicBezTo>
                <a:lnTo>
                  <a:pt x="309092" y="4427621"/>
                </a:lnTo>
                <a:cubicBezTo>
                  <a:pt x="138385" y="4427621"/>
                  <a:pt x="0" y="4289236"/>
                  <a:pt x="0" y="4118529"/>
                </a:cubicBezTo>
                <a:lnTo>
                  <a:pt x="0" y="309092"/>
                </a:lnTo>
                <a:cubicBezTo>
                  <a:pt x="0" y="138385"/>
                  <a:pt x="138385" y="0"/>
                  <a:pt x="30909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圆角矩形 35"/>
          <p:cNvSpPr/>
          <p:nvPr/>
        </p:nvSpPr>
        <p:spPr>
          <a:xfrm>
            <a:off x="1458220" y="2210267"/>
            <a:ext cx="1271020" cy="61975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圆角矩形 36"/>
          <p:cNvSpPr/>
          <p:nvPr/>
        </p:nvSpPr>
        <p:spPr>
          <a:xfrm>
            <a:off x="6521287" y="2210267"/>
            <a:ext cx="1271020" cy="61975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579476" y="4966650"/>
            <a:ext cx="8064896" cy="1210587"/>
            <a:chOff x="579476" y="4966650"/>
            <a:chExt cx="8064896" cy="1210587"/>
          </a:xfrm>
        </p:grpSpPr>
        <p:sp>
          <p:nvSpPr>
            <p:cNvPr id="40" name="矩形 15"/>
            <p:cNvSpPr/>
            <p:nvPr/>
          </p:nvSpPr>
          <p:spPr>
            <a:xfrm>
              <a:off x="579476" y="4966650"/>
              <a:ext cx="8064896" cy="1210587"/>
            </a:xfrm>
            <a:custGeom>
              <a:avLst/>
              <a:gdLst/>
              <a:ahLst/>
              <a:cxnLst/>
              <a:rect l="l" t="t" r="r" b="b"/>
              <a:pathLst>
                <a:path w="8064896" h="1512168">
                  <a:moveTo>
                    <a:pt x="0" y="0"/>
                  </a:moveTo>
                  <a:lnTo>
                    <a:pt x="8064896" y="0"/>
                  </a:lnTo>
                  <a:lnTo>
                    <a:pt x="8064896" y="1203076"/>
                  </a:lnTo>
                  <a:cubicBezTo>
                    <a:pt x="8064896" y="1373783"/>
                    <a:pt x="7926511" y="1512168"/>
                    <a:pt x="7755804" y="1512168"/>
                  </a:cubicBezTo>
                  <a:lnTo>
                    <a:pt x="309092" y="1512168"/>
                  </a:lnTo>
                  <a:cubicBezTo>
                    <a:pt x="138385" y="1512168"/>
                    <a:pt x="0" y="1373783"/>
                    <a:pt x="0" y="1203076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427792" y="5298258"/>
              <a:ext cx="23645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spc="80" dirty="0" smtClean="0">
                  <a:ln w="317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沈蕴灵  </a:t>
              </a:r>
              <a:r>
                <a:rPr lang="zh-CN" altLang="en-US" sz="1400" spc="80" dirty="0">
                  <a:ln w="317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戴金珊</a:t>
              </a:r>
              <a:r>
                <a:rPr lang="zh-CN" altLang="en-US" sz="1400" spc="80" dirty="0" smtClean="0">
                  <a:ln w="317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  张丹</a:t>
              </a:r>
              <a:endParaRPr lang="en-US" altLang="zh-CN" sz="1400" spc="80" dirty="0" smtClean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endParaRPr>
            </a:p>
            <a:p>
              <a:r>
                <a:rPr lang="zh-CN" altLang="en-US" sz="1400" spc="80" dirty="0">
                  <a:ln w="317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杨泽星</a:t>
              </a:r>
              <a:r>
                <a:rPr lang="zh-CN" altLang="en-US" sz="1400" spc="80" dirty="0" smtClean="0">
                  <a:ln w="317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微软雅黑" pitchFamily="34" charset="-122"/>
                  <a:ea typeface="微软雅黑" pitchFamily="34" charset="-122"/>
                  <a:cs typeface="Times New Roman" pitchFamily="18" charset="0"/>
                </a:rPr>
                <a:t>  徐晨升</a:t>
              </a:r>
              <a:endParaRPr lang="zh-CN" altLang="en-US" sz="1400" spc="80" dirty="0">
                <a:ln w="31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  <a:cs typeface="Times New Roman" pitchFamily="18" charset="0"/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>
            <a:off x="1619672" y="0"/>
            <a:ext cx="936104" cy="2204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6688978" y="0"/>
            <a:ext cx="936104" cy="2204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139952" y="3629002"/>
            <a:ext cx="1415772" cy="106984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6000">
                <a:ln w="6350">
                  <a:noFill/>
                </a:ln>
                <a:effectLst/>
                <a:latin typeface="Arial Black" pitchFamily="34" charset="0"/>
                <a:ea typeface="叶根友刀锋黑草" pitchFamily="2" charset="-122"/>
              </a:defRPr>
            </a:lvl1pPr>
            <a:lvl2pPr marL="742950" indent="-28575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2pPr>
            <a:lvl3pPr marL="1143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3pPr>
            <a:lvl4pPr marL="1600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4pPr>
            <a:lvl5pPr marL="20574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itchFamily="34" charset="0"/>
                <a:ea typeface="宋体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4800" b="1" dirty="0" smtClean="0">
                <a:latin typeface="微软雅黑" pitchFamily="34" charset="-122"/>
                <a:ea typeface="微软雅黑" pitchFamily="34" charset="-122"/>
              </a:rPr>
              <a:t>谢谢</a:t>
            </a:r>
            <a:endParaRPr lang="en-US" altLang="zh-CN" sz="48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907" y="496292"/>
            <a:ext cx="2460034" cy="246003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70" y="2788749"/>
            <a:ext cx="2828571" cy="28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6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75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46" grpId="0" animBg="1"/>
      <p:bldP spid="47" grpId="0" animBg="1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258032" y="2468236"/>
            <a:ext cx="5562439" cy="2141950"/>
            <a:chOff x="2972083" y="1979113"/>
            <a:chExt cx="5113168" cy="2141950"/>
          </a:xfrm>
        </p:grpSpPr>
        <p:sp>
          <p:nvSpPr>
            <p:cNvPr id="3" name="矩形 2"/>
            <p:cNvSpPr/>
            <p:nvPr/>
          </p:nvSpPr>
          <p:spPr>
            <a:xfrm>
              <a:off x="2972083" y="1979113"/>
              <a:ext cx="5113168" cy="2141950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" name="矩形 3"/>
            <p:cNvSpPr>
              <a:spLocks noChangeArrowheads="1"/>
            </p:cNvSpPr>
            <p:nvPr/>
          </p:nvSpPr>
          <p:spPr bwMode="auto">
            <a:xfrm>
              <a:off x="3116099" y="2213309"/>
              <a:ext cx="4969152" cy="319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ts val="2000"/>
                </a:lnSpc>
              </a:pPr>
              <a:endParaRPr lang="en-US" altLang="zh-CN" sz="1200" dirty="0">
                <a:solidFill>
                  <a:schemeClr val="bg1"/>
                </a:solidFill>
                <a:latin typeface="Arial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14873" y="2402259"/>
            <a:ext cx="2471242" cy="362792"/>
            <a:chOff x="438410" y="1760983"/>
            <a:chExt cx="2471242" cy="362792"/>
          </a:xfrm>
        </p:grpSpPr>
        <p:sp>
          <p:nvSpPr>
            <p:cNvPr id="6" name="矩形 5"/>
            <p:cNvSpPr/>
            <p:nvPr/>
          </p:nvSpPr>
          <p:spPr>
            <a:xfrm>
              <a:off x="438410" y="1826551"/>
              <a:ext cx="2471242" cy="29682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31627" y="1760983"/>
              <a:ext cx="1210588" cy="3627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85738">
                <a:lnSpc>
                  <a:spcPct val="120000"/>
                </a:lnSpc>
              </a:pPr>
              <a:r>
                <a:rPr lang="zh-CN" altLang="en-US" sz="1600" b="1" kern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为什么做？</a:t>
              </a:r>
              <a:endParaRPr lang="zh-CN" altLang="en-US" sz="16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14873" y="2861310"/>
            <a:ext cx="2471242" cy="362792"/>
            <a:chOff x="438410" y="2206927"/>
            <a:chExt cx="2471242" cy="362792"/>
          </a:xfrm>
        </p:grpSpPr>
        <p:sp>
          <p:nvSpPr>
            <p:cNvPr id="9" name="矩形 8"/>
            <p:cNvSpPr/>
            <p:nvPr/>
          </p:nvSpPr>
          <p:spPr>
            <a:xfrm>
              <a:off x="438410" y="2239910"/>
              <a:ext cx="2471242" cy="29682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717639" y="2206927"/>
              <a:ext cx="1005403" cy="3627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85738">
                <a:lnSpc>
                  <a:spcPct val="120000"/>
                </a:lnSpc>
              </a:pPr>
              <a:r>
                <a:rPr lang="zh-CN" altLang="en-US" sz="1600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做什么？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14873" y="3279094"/>
            <a:ext cx="2471242" cy="387798"/>
            <a:chOff x="438410" y="2637407"/>
            <a:chExt cx="2471242" cy="387798"/>
          </a:xfrm>
        </p:grpSpPr>
        <p:sp>
          <p:nvSpPr>
            <p:cNvPr id="12" name="矩形 11"/>
            <p:cNvSpPr/>
            <p:nvPr/>
          </p:nvSpPr>
          <p:spPr>
            <a:xfrm>
              <a:off x="438410" y="2703373"/>
              <a:ext cx="2471242" cy="29682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776166" y="2637407"/>
              <a:ext cx="595035" cy="3877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85738">
                <a:lnSpc>
                  <a:spcPct val="120000"/>
                </a:lnSpc>
              </a:pPr>
              <a:r>
                <a:rPr lang="zh-CN" altLang="en-US" sz="1600" b="1" kern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目标</a:t>
              </a:r>
              <a:endParaRPr lang="zh-CN" altLang="en-US" sz="16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15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40819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项目概述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3414702" y="3042706"/>
            <a:ext cx="51131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spc="-1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为在校</a:t>
            </a:r>
            <a:r>
              <a:rPr lang="zh-CN" altLang="en-US" sz="2400" b="1" spc="-1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大学生提供实时招聘</a:t>
            </a:r>
            <a:r>
              <a:rPr lang="zh-CN" altLang="en-US" sz="2400" b="1" spc="-1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信息</a:t>
            </a:r>
            <a:endParaRPr lang="en-US" altLang="zh-CN" sz="2400" b="1" spc="-1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400" b="1" spc="-1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的手机</a:t>
            </a:r>
            <a:r>
              <a:rPr lang="en-US" altLang="zh-CN" sz="2400" b="1" spc="-1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APP</a:t>
            </a:r>
          </a:p>
          <a:p>
            <a:pPr algn="ctr"/>
            <a:endParaRPr lang="zh-CN" altLang="en-US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44602" y="2339311"/>
            <a:ext cx="55624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spc="-1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随时随地、方便快捷地获取</a:t>
            </a:r>
            <a:r>
              <a:rPr lang="zh-CN" altLang="en-US" sz="2400" b="1" spc="-1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就业信息 </a:t>
            </a:r>
            <a:r>
              <a:rPr lang="zh-CN" altLang="en-US" sz="2400" b="1" spc="-1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endParaRPr lang="en-US" altLang="zh-CN" sz="2400" b="1" spc="-1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spc="-1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提高信息传递效率</a:t>
            </a:r>
            <a:endParaRPr lang="en-US" altLang="zh-CN" sz="2400" b="1" spc="-1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spc="-1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求职新渠道 了解用企业人标准</a:t>
            </a:r>
            <a:endParaRPr lang="en-US" altLang="zh-CN" sz="2400" b="1" spc="-1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spc="-10" dirty="0" smtClean="0">
                <a:latin typeface="微软雅黑" pitchFamily="34" charset="-122"/>
                <a:ea typeface="微软雅黑" pitchFamily="34" charset="-122"/>
              </a:rPr>
              <a:t>促进学生就业</a:t>
            </a:r>
            <a:endParaRPr lang="en-US" altLang="zh-CN" sz="2400" b="1" spc="-1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8"/>
          <p:cNvSpPr txBox="1"/>
          <p:nvPr/>
        </p:nvSpPr>
        <p:spPr>
          <a:xfrm>
            <a:off x="3993872" y="2857971"/>
            <a:ext cx="55624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spc="-1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获取就业信息 麻烦？</a:t>
            </a:r>
            <a:endParaRPr lang="en-US" altLang="zh-CN" sz="2400" b="1" spc="-1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spc="-1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就业</a:t>
            </a:r>
            <a:r>
              <a:rPr lang="zh-CN" altLang="en-US" sz="2400" b="1" spc="-1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信息网 不方便？</a:t>
            </a:r>
            <a:endParaRPr lang="en-US" altLang="zh-CN" sz="2400" b="1" spc="-1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400" b="1" spc="-10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400" b="1" spc="-1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63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  <p:bldP spid="19" grpId="0"/>
      <p:bldP spid="20" grpId="0"/>
      <p:bldP spid="20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0" y="2242088"/>
            <a:ext cx="9144000" cy="24442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861819" y="2996146"/>
            <a:ext cx="936104" cy="936104"/>
            <a:chOff x="971600" y="1635646"/>
            <a:chExt cx="936104" cy="936104"/>
          </a:xfrm>
        </p:grpSpPr>
        <p:sp>
          <p:nvSpPr>
            <p:cNvPr id="19" name="椭圆 18"/>
            <p:cNvSpPr/>
            <p:nvPr/>
          </p:nvSpPr>
          <p:spPr>
            <a:xfrm>
              <a:off x="971600" y="1635646"/>
              <a:ext cx="936104" cy="936104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35280" y="1708460"/>
              <a:ext cx="56618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正中黑简体" pitchFamily="2" charset="-122"/>
                  <a:ea typeface="方正正中黑简体" pitchFamily="2" charset="-122"/>
                </a:rPr>
                <a:t>2</a:t>
              </a:r>
              <a:endPara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中黑简体" pitchFamily="2" charset="-122"/>
                <a:ea typeface="方正正中黑简体" pitchFamily="2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798600" y="1947592"/>
            <a:ext cx="2349499" cy="2057471"/>
            <a:chOff x="3482595" y="805643"/>
            <a:chExt cx="2349499" cy="2057471"/>
          </a:xfrm>
        </p:grpSpPr>
        <p:grpSp>
          <p:nvGrpSpPr>
            <p:cNvPr id="33" name="组合 32"/>
            <p:cNvGrpSpPr/>
            <p:nvPr/>
          </p:nvGrpSpPr>
          <p:grpSpPr>
            <a:xfrm>
              <a:off x="3482595" y="939800"/>
              <a:ext cx="2349499" cy="1923314"/>
              <a:chOff x="2171701" y="939800"/>
              <a:chExt cx="2349499" cy="1923314"/>
            </a:xfrm>
          </p:grpSpPr>
          <p:sp>
            <p:nvSpPr>
              <p:cNvPr id="35" name="任意多边形 34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任意多边形 35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4" name="矩形 33"/>
            <p:cNvSpPr/>
            <p:nvPr/>
          </p:nvSpPr>
          <p:spPr>
            <a:xfrm rot="3269671">
              <a:off x="3699646" y="1549437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单击此处添加</a:t>
              </a:r>
              <a:r>
                <a:rPr lang="zh-CN" altLang="en-US" sz="16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文字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954510" y="2081749"/>
            <a:ext cx="2349499" cy="1923314"/>
            <a:chOff x="4716310" y="939800"/>
            <a:chExt cx="2349499" cy="1923314"/>
          </a:xfrm>
        </p:grpSpPr>
        <p:grpSp>
          <p:nvGrpSpPr>
            <p:cNvPr id="38" name="组合 37"/>
            <p:cNvGrpSpPr/>
            <p:nvPr/>
          </p:nvGrpSpPr>
          <p:grpSpPr>
            <a:xfrm>
              <a:off x="4716310" y="939800"/>
              <a:ext cx="2349499" cy="1923314"/>
              <a:chOff x="2171701" y="939800"/>
              <a:chExt cx="2349499" cy="1923314"/>
            </a:xfrm>
          </p:grpSpPr>
          <p:sp>
            <p:nvSpPr>
              <p:cNvPr id="40" name="任意多边形 39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任意多边形 40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9" name="矩形 38"/>
            <p:cNvSpPr/>
            <p:nvPr/>
          </p:nvSpPr>
          <p:spPr>
            <a:xfrm rot="3257822">
              <a:off x="5389087" y="1612935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开发过程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6110418" y="2081749"/>
            <a:ext cx="2349499" cy="1923314"/>
            <a:chOff x="6138710" y="939800"/>
            <a:chExt cx="2349499" cy="1923314"/>
          </a:xfrm>
        </p:grpSpPr>
        <p:grpSp>
          <p:nvGrpSpPr>
            <p:cNvPr id="43" name="组合 42"/>
            <p:cNvGrpSpPr/>
            <p:nvPr/>
          </p:nvGrpSpPr>
          <p:grpSpPr>
            <a:xfrm>
              <a:off x="6138710" y="939800"/>
              <a:ext cx="2349499" cy="1923314"/>
              <a:chOff x="2171701" y="939800"/>
              <a:chExt cx="2349499" cy="1923314"/>
            </a:xfrm>
          </p:grpSpPr>
          <p:sp>
            <p:nvSpPr>
              <p:cNvPr id="45" name="任意多边形 44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任意多边形 45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4" name="矩形 43"/>
            <p:cNvSpPr/>
            <p:nvPr/>
          </p:nvSpPr>
          <p:spPr>
            <a:xfrm rot="3279009">
              <a:off x="6766129" y="1574836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创新总结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2642692" y="2081748"/>
            <a:ext cx="2349499" cy="1923315"/>
            <a:chOff x="3482595" y="939799"/>
            <a:chExt cx="2349499" cy="1923315"/>
          </a:xfrm>
        </p:grpSpPr>
        <p:grpSp>
          <p:nvGrpSpPr>
            <p:cNvPr id="48" name="组合 47"/>
            <p:cNvGrpSpPr/>
            <p:nvPr/>
          </p:nvGrpSpPr>
          <p:grpSpPr>
            <a:xfrm>
              <a:off x="3482595" y="939799"/>
              <a:ext cx="2349499" cy="1923315"/>
              <a:chOff x="2171701" y="939799"/>
              <a:chExt cx="2349499" cy="1923315"/>
            </a:xfrm>
          </p:grpSpPr>
          <p:sp>
            <p:nvSpPr>
              <p:cNvPr id="50" name="任意多边形 49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任意多边形 50"/>
              <p:cNvSpPr/>
              <p:nvPr/>
            </p:nvSpPr>
            <p:spPr>
              <a:xfrm>
                <a:off x="2298700" y="939799"/>
                <a:ext cx="2222500" cy="1923315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9" name="矩形 48"/>
            <p:cNvSpPr/>
            <p:nvPr/>
          </p:nvSpPr>
          <p:spPr>
            <a:xfrm rot="3273216">
              <a:off x="4084614" y="1574837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项目概述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3794880" y="2071827"/>
            <a:ext cx="2829559" cy="2612542"/>
            <a:chOff x="2171701" y="939799"/>
            <a:chExt cx="2829559" cy="2612542"/>
          </a:xfrm>
        </p:grpSpPr>
        <p:grpSp>
          <p:nvGrpSpPr>
            <p:cNvPr id="53" name="组合 52"/>
            <p:cNvGrpSpPr/>
            <p:nvPr/>
          </p:nvGrpSpPr>
          <p:grpSpPr>
            <a:xfrm>
              <a:off x="2171701" y="939799"/>
              <a:ext cx="2829559" cy="2612542"/>
              <a:chOff x="2171701" y="939799"/>
              <a:chExt cx="2829559" cy="2612542"/>
            </a:xfrm>
          </p:grpSpPr>
          <p:sp>
            <p:nvSpPr>
              <p:cNvPr id="55" name="任意多边形 54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  <a:gd name="connsiteX0" fmla="*/ 135732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35732 w 292894"/>
                  <a:gd name="connsiteY3" fmla="*/ 0 h 159545"/>
                  <a:gd name="connsiteX0" fmla="*/ 130969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30969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30969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30969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任意多边形 55"/>
              <p:cNvSpPr/>
              <p:nvPr/>
            </p:nvSpPr>
            <p:spPr>
              <a:xfrm>
                <a:off x="2298700" y="939799"/>
                <a:ext cx="2702560" cy="2612542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  <a:gd name="connsiteX0" fmla="*/ 0 w 3098800"/>
                  <a:gd name="connsiteY0" fmla="*/ 0 h 2298700"/>
                  <a:gd name="connsiteX1" fmla="*/ 1397000 w 3098800"/>
                  <a:gd name="connsiteY1" fmla="*/ 1397000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3098800"/>
                  <a:gd name="connsiteY0" fmla="*/ 0 h 2298700"/>
                  <a:gd name="connsiteX1" fmla="*/ 2311400 w 3098800"/>
                  <a:gd name="connsiteY1" fmla="*/ 2286000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3098800"/>
                  <a:gd name="connsiteY0" fmla="*/ 0 h 2305050"/>
                  <a:gd name="connsiteX1" fmla="*/ 235426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305050"/>
                  <a:gd name="connsiteX1" fmla="*/ 233140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305050"/>
                  <a:gd name="connsiteX1" fmla="*/ 228568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298700"/>
                  <a:gd name="connsiteX1" fmla="*/ 1889443 w 3098800"/>
                  <a:gd name="connsiteY1" fmla="*/ 1893388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2710180"/>
                  <a:gd name="connsiteY0" fmla="*/ 0 h 1920416"/>
                  <a:gd name="connsiteX1" fmla="*/ 1889443 w 2710180"/>
                  <a:gd name="connsiteY1" fmla="*/ 1893388 h 1920416"/>
                  <a:gd name="connsiteX2" fmla="*/ 2710180 w 2710180"/>
                  <a:gd name="connsiteY2" fmla="*/ 1920416 h 1920416"/>
                  <a:gd name="connsiteX3" fmla="*/ 825500 w 2710180"/>
                  <a:gd name="connsiteY3" fmla="*/ 0 h 1920416"/>
                  <a:gd name="connsiteX4" fmla="*/ 0 w 2710180"/>
                  <a:gd name="connsiteY4" fmla="*/ 0 h 1920416"/>
                  <a:gd name="connsiteX0" fmla="*/ 0 w 2702560"/>
                  <a:gd name="connsiteY0" fmla="*/ 0 h 1909290"/>
                  <a:gd name="connsiteX1" fmla="*/ 1889443 w 2702560"/>
                  <a:gd name="connsiteY1" fmla="*/ 1893388 h 1909290"/>
                  <a:gd name="connsiteX2" fmla="*/ 2702560 w 2702560"/>
                  <a:gd name="connsiteY2" fmla="*/ 1909290 h 1909290"/>
                  <a:gd name="connsiteX3" fmla="*/ 825500 w 2702560"/>
                  <a:gd name="connsiteY3" fmla="*/ 0 h 1909290"/>
                  <a:gd name="connsiteX4" fmla="*/ 0 w 2702560"/>
                  <a:gd name="connsiteY4" fmla="*/ 0 h 1909290"/>
                  <a:gd name="connsiteX0" fmla="*/ 0 w 2702560"/>
                  <a:gd name="connsiteY0" fmla="*/ 0 h 1909290"/>
                  <a:gd name="connsiteX1" fmla="*/ 1898968 w 2702560"/>
                  <a:gd name="connsiteY1" fmla="*/ 1907295 h 1909290"/>
                  <a:gd name="connsiteX2" fmla="*/ 2702560 w 2702560"/>
                  <a:gd name="connsiteY2" fmla="*/ 1909290 h 1909290"/>
                  <a:gd name="connsiteX3" fmla="*/ 825500 w 2702560"/>
                  <a:gd name="connsiteY3" fmla="*/ 0 h 1909290"/>
                  <a:gd name="connsiteX4" fmla="*/ 0 w 2702560"/>
                  <a:gd name="connsiteY4" fmla="*/ 0 h 1909290"/>
                  <a:gd name="connsiteX0" fmla="*/ 0 w 2702560"/>
                  <a:gd name="connsiteY0" fmla="*/ 0 h 1907295"/>
                  <a:gd name="connsiteX1" fmla="*/ 1898968 w 2702560"/>
                  <a:gd name="connsiteY1" fmla="*/ 1907295 h 1907295"/>
                  <a:gd name="connsiteX2" fmla="*/ 2702560 w 2702560"/>
                  <a:gd name="connsiteY2" fmla="*/ 1904654 h 1907295"/>
                  <a:gd name="connsiteX3" fmla="*/ 825500 w 2702560"/>
                  <a:gd name="connsiteY3" fmla="*/ 0 h 1907295"/>
                  <a:gd name="connsiteX4" fmla="*/ 0 w 2702560"/>
                  <a:gd name="connsiteY4" fmla="*/ 0 h 1907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02560" h="1907295">
                    <a:moveTo>
                      <a:pt x="0" y="0"/>
                    </a:moveTo>
                    <a:lnTo>
                      <a:pt x="1898968" y="1907295"/>
                    </a:lnTo>
                    <a:lnTo>
                      <a:pt x="2702560" y="1904654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54" name="矩形 53"/>
            <p:cNvSpPr/>
            <p:nvPr/>
          </p:nvSpPr>
          <p:spPr>
            <a:xfrm rot="3329058">
              <a:off x="2845890" y="1868108"/>
              <a:ext cx="13388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特色与前景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57" name="图片 5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63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2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40819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项目特色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7308304" y="6381328"/>
            <a:ext cx="1448594" cy="2160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cxnSp>
        <p:nvCxnSpPr>
          <p:cNvPr id="8" name="直接箭头连接符 7"/>
          <p:cNvCxnSpPr/>
          <p:nvPr/>
        </p:nvCxnSpPr>
        <p:spPr>
          <a:xfrm>
            <a:off x="2843808" y="3474148"/>
            <a:ext cx="3057398" cy="0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流程图: 终止 18"/>
          <p:cNvSpPr/>
          <p:nvPr/>
        </p:nvSpPr>
        <p:spPr>
          <a:xfrm>
            <a:off x="5906529" y="3258124"/>
            <a:ext cx="1296144" cy="432048"/>
          </a:xfrm>
          <a:prstGeom prst="flowChartTerminator">
            <a:avLst/>
          </a:prstGeom>
          <a:noFill/>
          <a:ln w="38100">
            <a:solidFill>
              <a:srgbClr val="2159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endParaRPr lang="zh-CN" altLang="en-US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流程图: 终止 44"/>
          <p:cNvSpPr/>
          <p:nvPr/>
        </p:nvSpPr>
        <p:spPr>
          <a:xfrm>
            <a:off x="1545235" y="3258124"/>
            <a:ext cx="1296144" cy="432048"/>
          </a:xfrm>
          <a:prstGeom prst="flowChartTerminator">
            <a:avLst/>
          </a:prstGeom>
          <a:noFill/>
          <a:ln w="38100">
            <a:solidFill>
              <a:srgbClr val="2159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chemeClr val="tx1"/>
                </a:solidFill>
              </a:rPr>
              <a:t>APP</a:t>
            </a:r>
            <a:endParaRPr lang="zh-CN" altLang="en-US" sz="2000" b="1" dirty="0">
              <a:solidFill>
                <a:schemeClr val="tx1"/>
              </a:solidFill>
            </a:endParaRPr>
          </a:p>
        </p:txBody>
      </p:sp>
      <p:sp>
        <p:nvSpPr>
          <p:cNvPr id="40" name="右箭头 39"/>
          <p:cNvSpPr/>
          <p:nvPr/>
        </p:nvSpPr>
        <p:spPr>
          <a:xfrm rot="16200000">
            <a:off x="4217639" y="3084930"/>
            <a:ext cx="312629" cy="390101"/>
          </a:xfrm>
          <a:prstGeom prst="rightArrow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15968"/>
              </a:solidFill>
            </a:endParaRPr>
          </a:p>
        </p:txBody>
      </p:sp>
      <p:sp>
        <p:nvSpPr>
          <p:cNvPr id="47" name="右箭头 46"/>
          <p:cNvSpPr/>
          <p:nvPr/>
        </p:nvSpPr>
        <p:spPr>
          <a:xfrm rot="5400000">
            <a:off x="4232824" y="3474202"/>
            <a:ext cx="313200" cy="388800"/>
          </a:xfrm>
          <a:prstGeom prst="rightArrow">
            <a:avLst/>
          </a:prstGeom>
          <a:noFill/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流程图: 终止 47"/>
          <p:cNvSpPr/>
          <p:nvPr/>
        </p:nvSpPr>
        <p:spPr>
          <a:xfrm>
            <a:off x="3640953" y="2450445"/>
            <a:ext cx="1507111" cy="432048"/>
          </a:xfrm>
          <a:prstGeom prst="flowChartTerminator">
            <a:avLst/>
          </a:prstGeom>
          <a:noFill/>
          <a:ln w="38100">
            <a:solidFill>
              <a:srgbClr val="2159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就业信息</a:t>
            </a:r>
          </a:p>
        </p:txBody>
      </p:sp>
      <p:sp>
        <p:nvSpPr>
          <p:cNvPr id="49" name="流程图: 终止 48"/>
          <p:cNvSpPr/>
          <p:nvPr/>
        </p:nvSpPr>
        <p:spPr>
          <a:xfrm>
            <a:off x="3712961" y="4134075"/>
            <a:ext cx="1507111" cy="432048"/>
          </a:xfrm>
          <a:prstGeom prst="flowChartTerminator">
            <a:avLst/>
          </a:prstGeom>
          <a:noFill/>
          <a:ln w="38100">
            <a:solidFill>
              <a:srgbClr val="2159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获取渠道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3779912" y="1447613"/>
            <a:ext cx="1656184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真实可靠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分类推送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7236296" y="3114108"/>
            <a:ext cx="1728192" cy="792088"/>
            <a:chOff x="7236296" y="2924944"/>
            <a:chExt cx="1728192" cy="792088"/>
          </a:xfrm>
        </p:grpSpPr>
        <p:sp>
          <p:nvSpPr>
            <p:cNvPr id="51" name="文本框 50"/>
            <p:cNvSpPr txBox="1"/>
            <p:nvPr/>
          </p:nvSpPr>
          <p:spPr>
            <a:xfrm>
              <a:off x="7308304" y="2924944"/>
              <a:ext cx="16561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针对性强</a:t>
              </a:r>
              <a:endPara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7236296" y="3347700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注重用户体验</a:t>
              </a:r>
            </a:p>
          </p:txBody>
        </p:sp>
      </p:grpSp>
      <p:sp>
        <p:nvSpPr>
          <p:cNvPr id="55" name="文本框 54"/>
          <p:cNvSpPr txBox="1"/>
          <p:nvPr/>
        </p:nvSpPr>
        <p:spPr>
          <a:xfrm>
            <a:off x="3851920" y="4698284"/>
            <a:ext cx="1656184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与官方合作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395536" y="2982866"/>
            <a:ext cx="1656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实用性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便捷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性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0663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5" grpId="0"/>
      <p:bldP spid="5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15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40819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项目前景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7308304" y="6309320"/>
            <a:ext cx="1512167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824" y="1037658"/>
            <a:ext cx="4286189" cy="2412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7" y="1037658"/>
            <a:ext cx="4283969" cy="241075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44" y="3537280"/>
            <a:ext cx="4277439" cy="2412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282" y="3535568"/>
            <a:ext cx="4286189" cy="2412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411760" y="3861048"/>
            <a:ext cx="41764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与就业指导中心洽谈结果：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与学校乃至教育部</a:t>
            </a:r>
            <a:r>
              <a:rPr lang="zh-CN" altLang="en-US" sz="2400" dirty="0" smtClean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数据对接</a:t>
            </a:r>
            <a:endParaRPr lang="en-US" altLang="zh-CN" sz="2400" dirty="0">
              <a:solidFill>
                <a:srgbClr val="2159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学校网站</a:t>
            </a:r>
            <a:r>
              <a:rPr lang="zh-CN" altLang="en-US" sz="2400" dirty="0" smtClean="0">
                <a:solidFill>
                  <a:srgbClr val="2159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官方推送</a:t>
            </a:r>
            <a:endParaRPr lang="zh-CN" altLang="en-US" sz="2400" dirty="0">
              <a:solidFill>
                <a:srgbClr val="2159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544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0" y="2242088"/>
            <a:ext cx="9144000" cy="24442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>
            <a:off x="861819" y="2996146"/>
            <a:ext cx="936104" cy="936104"/>
            <a:chOff x="971600" y="1635646"/>
            <a:chExt cx="936104" cy="936104"/>
          </a:xfrm>
        </p:grpSpPr>
        <p:sp>
          <p:nvSpPr>
            <p:cNvPr id="33" name="椭圆 32"/>
            <p:cNvSpPr/>
            <p:nvPr/>
          </p:nvSpPr>
          <p:spPr>
            <a:xfrm>
              <a:off x="971600" y="1635646"/>
              <a:ext cx="936104" cy="936104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228868" y="1708460"/>
              <a:ext cx="57259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正中黑简体" pitchFamily="2" charset="-122"/>
                  <a:ea typeface="方正正中黑简体" pitchFamily="2" charset="-122"/>
                </a:rPr>
                <a:t>3</a:t>
              </a:r>
              <a:endPara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中黑简体" pitchFamily="2" charset="-122"/>
                <a:ea typeface="方正正中黑简体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3798600" y="2081749"/>
            <a:ext cx="2349499" cy="1923314"/>
            <a:chOff x="3482595" y="939800"/>
            <a:chExt cx="2349499" cy="1923314"/>
          </a:xfrm>
        </p:grpSpPr>
        <p:grpSp>
          <p:nvGrpSpPr>
            <p:cNvPr id="36" name="组合 35"/>
            <p:cNvGrpSpPr/>
            <p:nvPr/>
          </p:nvGrpSpPr>
          <p:grpSpPr>
            <a:xfrm>
              <a:off x="3482595" y="939800"/>
              <a:ext cx="2349499" cy="1923314"/>
              <a:chOff x="2171701" y="939800"/>
              <a:chExt cx="2349499" cy="1923314"/>
            </a:xfrm>
          </p:grpSpPr>
          <p:sp>
            <p:nvSpPr>
              <p:cNvPr id="38" name="任意多边形 37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任意多边形 38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7" name="矩形 36"/>
            <p:cNvSpPr/>
            <p:nvPr/>
          </p:nvSpPr>
          <p:spPr>
            <a:xfrm rot="3269671">
              <a:off x="4007423" y="1549437"/>
              <a:ext cx="121058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特色与前景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954510" y="2081749"/>
            <a:ext cx="2349499" cy="1923314"/>
            <a:chOff x="4716310" y="939800"/>
            <a:chExt cx="2349499" cy="1923314"/>
          </a:xfrm>
        </p:grpSpPr>
        <p:grpSp>
          <p:nvGrpSpPr>
            <p:cNvPr id="41" name="组合 40"/>
            <p:cNvGrpSpPr/>
            <p:nvPr/>
          </p:nvGrpSpPr>
          <p:grpSpPr>
            <a:xfrm>
              <a:off x="4716310" y="939800"/>
              <a:ext cx="2349499" cy="1923314"/>
              <a:chOff x="2171701" y="939800"/>
              <a:chExt cx="2349499" cy="1923314"/>
            </a:xfrm>
          </p:grpSpPr>
          <p:sp>
            <p:nvSpPr>
              <p:cNvPr id="43" name="任意多边形 42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任意多边形 43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2" name="矩形 41"/>
            <p:cNvSpPr/>
            <p:nvPr/>
          </p:nvSpPr>
          <p:spPr>
            <a:xfrm rot="3257822">
              <a:off x="5389087" y="1612935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</a:rPr>
                <a:t>开发过程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110418" y="2081749"/>
            <a:ext cx="2349499" cy="1923314"/>
            <a:chOff x="6138710" y="939800"/>
            <a:chExt cx="2349499" cy="1923314"/>
          </a:xfrm>
        </p:grpSpPr>
        <p:grpSp>
          <p:nvGrpSpPr>
            <p:cNvPr id="46" name="组合 45"/>
            <p:cNvGrpSpPr/>
            <p:nvPr/>
          </p:nvGrpSpPr>
          <p:grpSpPr>
            <a:xfrm>
              <a:off x="6138710" y="939800"/>
              <a:ext cx="2349499" cy="1923314"/>
              <a:chOff x="2171701" y="939800"/>
              <a:chExt cx="2349499" cy="1923314"/>
            </a:xfrm>
          </p:grpSpPr>
          <p:sp>
            <p:nvSpPr>
              <p:cNvPr id="48" name="任意多边形 47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任意多边形 48"/>
              <p:cNvSpPr/>
              <p:nvPr/>
            </p:nvSpPr>
            <p:spPr>
              <a:xfrm>
                <a:off x="2298700" y="939800"/>
                <a:ext cx="2222500" cy="1923314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 rot="3279009">
              <a:off x="6766129" y="1574836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创新总结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2642692" y="2081748"/>
            <a:ext cx="2349499" cy="1923315"/>
            <a:chOff x="3482595" y="939799"/>
            <a:chExt cx="2349499" cy="1923315"/>
          </a:xfrm>
        </p:grpSpPr>
        <p:grpSp>
          <p:nvGrpSpPr>
            <p:cNvPr id="51" name="组合 50"/>
            <p:cNvGrpSpPr/>
            <p:nvPr/>
          </p:nvGrpSpPr>
          <p:grpSpPr>
            <a:xfrm>
              <a:off x="3482595" y="939799"/>
              <a:ext cx="2349499" cy="1923315"/>
              <a:chOff x="2171701" y="939799"/>
              <a:chExt cx="2349499" cy="1923315"/>
            </a:xfrm>
          </p:grpSpPr>
          <p:sp>
            <p:nvSpPr>
              <p:cNvPr id="53" name="任意多边形 52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26207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26207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任意多边形 53"/>
              <p:cNvSpPr/>
              <p:nvPr/>
            </p:nvSpPr>
            <p:spPr>
              <a:xfrm>
                <a:off x="2298700" y="939799"/>
                <a:ext cx="2222500" cy="1923315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500" h="1397000">
                    <a:moveTo>
                      <a:pt x="0" y="0"/>
                    </a:moveTo>
                    <a:lnTo>
                      <a:pt x="1397000" y="1397000"/>
                    </a:lnTo>
                    <a:lnTo>
                      <a:pt x="2222500" y="1397000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52" name="矩形 51"/>
            <p:cNvSpPr/>
            <p:nvPr/>
          </p:nvSpPr>
          <p:spPr>
            <a:xfrm rot="3273216">
              <a:off x="4084614" y="1574837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项目概述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4939944" y="2082543"/>
            <a:ext cx="2829559" cy="2612542"/>
            <a:chOff x="2171701" y="939799"/>
            <a:chExt cx="2829559" cy="2612542"/>
          </a:xfrm>
        </p:grpSpPr>
        <p:grpSp>
          <p:nvGrpSpPr>
            <p:cNvPr id="56" name="组合 55"/>
            <p:cNvGrpSpPr/>
            <p:nvPr/>
          </p:nvGrpSpPr>
          <p:grpSpPr>
            <a:xfrm>
              <a:off x="2171701" y="939799"/>
              <a:ext cx="2829559" cy="2612542"/>
              <a:chOff x="2171701" y="939799"/>
              <a:chExt cx="2829559" cy="2612542"/>
            </a:xfrm>
          </p:grpSpPr>
          <p:sp>
            <p:nvSpPr>
              <p:cNvPr id="58" name="任意多边形 57"/>
              <p:cNvSpPr/>
              <p:nvPr/>
            </p:nvSpPr>
            <p:spPr>
              <a:xfrm>
                <a:off x="2171701" y="940594"/>
                <a:ext cx="292894" cy="159545"/>
              </a:xfrm>
              <a:custGeom>
                <a:avLst/>
                <a:gdLst>
                  <a:gd name="connsiteX0" fmla="*/ 119063 w 290513"/>
                  <a:gd name="connsiteY0" fmla="*/ 0 h 161925"/>
                  <a:gd name="connsiteX1" fmla="*/ 0 w 290513"/>
                  <a:gd name="connsiteY1" fmla="*/ 161925 h 161925"/>
                  <a:gd name="connsiteX2" fmla="*/ 290513 w 290513"/>
                  <a:gd name="connsiteY2" fmla="*/ 161925 h 161925"/>
                  <a:gd name="connsiteX3" fmla="*/ 119063 w 290513"/>
                  <a:gd name="connsiteY3" fmla="*/ 0 h 161925"/>
                  <a:gd name="connsiteX0" fmla="*/ 126207 w 290513"/>
                  <a:gd name="connsiteY0" fmla="*/ 0 h 159544"/>
                  <a:gd name="connsiteX1" fmla="*/ 0 w 290513"/>
                  <a:gd name="connsiteY1" fmla="*/ 159544 h 159544"/>
                  <a:gd name="connsiteX2" fmla="*/ 290513 w 290513"/>
                  <a:gd name="connsiteY2" fmla="*/ 159544 h 159544"/>
                  <a:gd name="connsiteX3" fmla="*/ 126207 w 290513"/>
                  <a:gd name="connsiteY3" fmla="*/ 0 h 159544"/>
                  <a:gd name="connsiteX0" fmla="*/ 126207 w 280988"/>
                  <a:gd name="connsiteY0" fmla="*/ 0 h 161926"/>
                  <a:gd name="connsiteX1" fmla="*/ 0 w 280988"/>
                  <a:gd name="connsiteY1" fmla="*/ 159544 h 161926"/>
                  <a:gd name="connsiteX2" fmla="*/ 280988 w 280988"/>
                  <a:gd name="connsiteY2" fmla="*/ 161926 h 161926"/>
                  <a:gd name="connsiteX3" fmla="*/ 126207 w 280988"/>
                  <a:gd name="connsiteY3" fmla="*/ 0 h 161926"/>
                  <a:gd name="connsiteX0" fmla="*/ 126207 w 283369"/>
                  <a:gd name="connsiteY0" fmla="*/ 0 h 159545"/>
                  <a:gd name="connsiteX1" fmla="*/ 0 w 283369"/>
                  <a:gd name="connsiteY1" fmla="*/ 159544 h 159545"/>
                  <a:gd name="connsiteX2" fmla="*/ 283369 w 283369"/>
                  <a:gd name="connsiteY2" fmla="*/ 159545 h 159545"/>
                  <a:gd name="connsiteX3" fmla="*/ 126207 w 283369"/>
                  <a:gd name="connsiteY3" fmla="*/ 0 h 159545"/>
                  <a:gd name="connsiteX0" fmla="*/ 126207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26207 w 292894"/>
                  <a:gd name="connsiteY3" fmla="*/ 0 h 159545"/>
                  <a:gd name="connsiteX0" fmla="*/ 135732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35732 w 292894"/>
                  <a:gd name="connsiteY3" fmla="*/ 0 h 159545"/>
                  <a:gd name="connsiteX0" fmla="*/ 130969 w 292894"/>
                  <a:gd name="connsiteY0" fmla="*/ 0 h 159545"/>
                  <a:gd name="connsiteX1" fmla="*/ 0 w 292894"/>
                  <a:gd name="connsiteY1" fmla="*/ 159544 h 159545"/>
                  <a:gd name="connsiteX2" fmla="*/ 292894 w 292894"/>
                  <a:gd name="connsiteY2" fmla="*/ 159545 h 159545"/>
                  <a:gd name="connsiteX3" fmla="*/ 130969 w 292894"/>
                  <a:gd name="connsiteY3" fmla="*/ 0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894" h="159545">
                    <a:moveTo>
                      <a:pt x="130969" y="0"/>
                    </a:moveTo>
                    <a:lnTo>
                      <a:pt x="0" y="159544"/>
                    </a:lnTo>
                    <a:lnTo>
                      <a:pt x="292894" y="159545"/>
                    </a:lnTo>
                    <a:lnTo>
                      <a:pt x="130969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任意多边形 58"/>
              <p:cNvSpPr/>
              <p:nvPr/>
            </p:nvSpPr>
            <p:spPr>
              <a:xfrm>
                <a:off x="2298700" y="939799"/>
                <a:ext cx="2702560" cy="2612542"/>
              </a:xfrm>
              <a:custGeom>
                <a:avLst/>
                <a:gdLst>
                  <a:gd name="connsiteX0" fmla="*/ 0 w 2387600"/>
                  <a:gd name="connsiteY0" fmla="*/ 152400 h 1397000"/>
                  <a:gd name="connsiteX1" fmla="*/ 165100 w 2387600"/>
                  <a:gd name="connsiteY1" fmla="*/ 0 h 1397000"/>
                  <a:gd name="connsiteX2" fmla="*/ 1562100 w 2387600"/>
                  <a:gd name="connsiteY2" fmla="*/ 1397000 h 1397000"/>
                  <a:gd name="connsiteX3" fmla="*/ 2387600 w 2387600"/>
                  <a:gd name="connsiteY3" fmla="*/ 1397000 h 1397000"/>
                  <a:gd name="connsiteX4" fmla="*/ 990600 w 2387600"/>
                  <a:gd name="connsiteY4" fmla="*/ 0 h 1397000"/>
                  <a:gd name="connsiteX5" fmla="*/ 165100 w 2387600"/>
                  <a:gd name="connsiteY5" fmla="*/ 0 h 1397000"/>
                  <a:gd name="connsiteX0" fmla="*/ 0 w 2222500"/>
                  <a:gd name="connsiteY0" fmla="*/ 0 h 1397000"/>
                  <a:gd name="connsiteX1" fmla="*/ 1397000 w 2222500"/>
                  <a:gd name="connsiteY1" fmla="*/ 1397000 h 1397000"/>
                  <a:gd name="connsiteX2" fmla="*/ 2222500 w 2222500"/>
                  <a:gd name="connsiteY2" fmla="*/ 1397000 h 1397000"/>
                  <a:gd name="connsiteX3" fmla="*/ 825500 w 2222500"/>
                  <a:gd name="connsiteY3" fmla="*/ 0 h 1397000"/>
                  <a:gd name="connsiteX4" fmla="*/ 0 w 2222500"/>
                  <a:gd name="connsiteY4" fmla="*/ 0 h 1397000"/>
                  <a:gd name="connsiteX0" fmla="*/ 0 w 3098800"/>
                  <a:gd name="connsiteY0" fmla="*/ 0 h 2298700"/>
                  <a:gd name="connsiteX1" fmla="*/ 1397000 w 3098800"/>
                  <a:gd name="connsiteY1" fmla="*/ 1397000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3098800"/>
                  <a:gd name="connsiteY0" fmla="*/ 0 h 2298700"/>
                  <a:gd name="connsiteX1" fmla="*/ 2311400 w 3098800"/>
                  <a:gd name="connsiteY1" fmla="*/ 2286000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3098800"/>
                  <a:gd name="connsiteY0" fmla="*/ 0 h 2305050"/>
                  <a:gd name="connsiteX1" fmla="*/ 235426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305050"/>
                  <a:gd name="connsiteX1" fmla="*/ 233140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305050"/>
                  <a:gd name="connsiteX1" fmla="*/ 2285683 w 3098800"/>
                  <a:gd name="connsiteY1" fmla="*/ 2305050 h 2305050"/>
                  <a:gd name="connsiteX2" fmla="*/ 3098800 w 3098800"/>
                  <a:gd name="connsiteY2" fmla="*/ 2298700 h 2305050"/>
                  <a:gd name="connsiteX3" fmla="*/ 825500 w 3098800"/>
                  <a:gd name="connsiteY3" fmla="*/ 0 h 2305050"/>
                  <a:gd name="connsiteX4" fmla="*/ 0 w 3098800"/>
                  <a:gd name="connsiteY4" fmla="*/ 0 h 2305050"/>
                  <a:gd name="connsiteX0" fmla="*/ 0 w 3098800"/>
                  <a:gd name="connsiteY0" fmla="*/ 0 h 2298700"/>
                  <a:gd name="connsiteX1" fmla="*/ 1889443 w 3098800"/>
                  <a:gd name="connsiteY1" fmla="*/ 1893388 h 2298700"/>
                  <a:gd name="connsiteX2" fmla="*/ 3098800 w 3098800"/>
                  <a:gd name="connsiteY2" fmla="*/ 2298700 h 2298700"/>
                  <a:gd name="connsiteX3" fmla="*/ 825500 w 3098800"/>
                  <a:gd name="connsiteY3" fmla="*/ 0 h 2298700"/>
                  <a:gd name="connsiteX4" fmla="*/ 0 w 3098800"/>
                  <a:gd name="connsiteY4" fmla="*/ 0 h 2298700"/>
                  <a:gd name="connsiteX0" fmla="*/ 0 w 2710180"/>
                  <a:gd name="connsiteY0" fmla="*/ 0 h 1920416"/>
                  <a:gd name="connsiteX1" fmla="*/ 1889443 w 2710180"/>
                  <a:gd name="connsiteY1" fmla="*/ 1893388 h 1920416"/>
                  <a:gd name="connsiteX2" fmla="*/ 2710180 w 2710180"/>
                  <a:gd name="connsiteY2" fmla="*/ 1920416 h 1920416"/>
                  <a:gd name="connsiteX3" fmla="*/ 825500 w 2710180"/>
                  <a:gd name="connsiteY3" fmla="*/ 0 h 1920416"/>
                  <a:gd name="connsiteX4" fmla="*/ 0 w 2710180"/>
                  <a:gd name="connsiteY4" fmla="*/ 0 h 1920416"/>
                  <a:gd name="connsiteX0" fmla="*/ 0 w 2702560"/>
                  <a:gd name="connsiteY0" fmla="*/ 0 h 1909290"/>
                  <a:gd name="connsiteX1" fmla="*/ 1889443 w 2702560"/>
                  <a:gd name="connsiteY1" fmla="*/ 1893388 h 1909290"/>
                  <a:gd name="connsiteX2" fmla="*/ 2702560 w 2702560"/>
                  <a:gd name="connsiteY2" fmla="*/ 1909290 h 1909290"/>
                  <a:gd name="connsiteX3" fmla="*/ 825500 w 2702560"/>
                  <a:gd name="connsiteY3" fmla="*/ 0 h 1909290"/>
                  <a:gd name="connsiteX4" fmla="*/ 0 w 2702560"/>
                  <a:gd name="connsiteY4" fmla="*/ 0 h 1909290"/>
                  <a:gd name="connsiteX0" fmla="*/ 0 w 2702560"/>
                  <a:gd name="connsiteY0" fmla="*/ 0 h 1909290"/>
                  <a:gd name="connsiteX1" fmla="*/ 1898968 w 2702560"/>
                  <a:gd name="connsiteY1" fmla="*/ 1907295 h 1909290"/>
                  <a:gd name="connsiteX2" fmla="*/ 2702560 w 2702560"/>
                  <a:gd name="connsiteY2" fmla="*/ 1909290 h 1909290"/>
                  <a:gd name="connsiteX3" fmla="*/ 825500 w 2702560"/>
                  <a:gd name="connsiteY3" fmla="*/ 0 h 1909290"/>
                  <a:gd name="connsiteX4" fmla="*/ 0 w 2702560"/>
                  <a:gd name="connsiteY4" fmla="*/ 0 h 1909290"/>
                  <a:gd name="connsiteX0" fmla="*/ 0 w 2702560"/>
                  <a:gd name="connsiteY0" fmla="*/ 0 h 1907295"/>
                  <a:gd name="connsiteX1" fmla="*/ 1898968 w 2702560"/>
                  <a:gd name="connsiteY1" fmla="*/ 1907295 h 1907295"/>
                  <a:gd name="connsiteX2" fmla="*/ 2702560 w 2702560"/>
                  <a:gd name="connsiteY2" fmla="*/ 1904654 h 1907295"/>
                  <a:gd name="connsiteX3" fmla="*/ 825500 w 2702560"/>
                  <a:gd name="connsiteY3" fmla="*/ 0 h 1907295"/>
                  <a:gd name="connsiteX4" fmla="*/ 0 w 2702560"/>
                  <a:gd name="connsiteY4" fmla="*/ 0 h 1907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02560" h="1907295">
                    <a:moveTo>
                      <a:pt x="0" y="0"/>
                    </a:moveTo>
                    <a:lnTo>
                      <a:pt x="1898968" y="1907295"/>
                    </a:lnTo>
                    <a:lnTo>
                      <a:pt x="2702560" y="1904654"/>
                    </a:lnTo>
                    <a:lnTo>
                      <a:pt x="8255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57" name="矩形 56"/>
            <p:cNvSpPr/>
            <p:nvPr/>
          </p:nvSpPr>
          <p:spPr>
            <a:xfrm rot="3329058">
              <a:off x="2917763" y="1824566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开发过程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0" name="图片 5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6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588691"/>
            <a:ext cx="3026771" cy="449319"/>
            <a:chOff x="-1" y="588691"/>
            <a:chExt cx="3026771" cy="449319"/>
          </a:xfrm>
        </p:grpSpPr>
        <p:sp>
          <p:nvSpPr>
            <p:cNvPr id="3" name="矩形 1"/>
            <p:cNvSpPr/>
            <p:nvPr/>
          </p:nvSpPr>
          <p:spPr>
            <a:xfrm>
              <a:off x="-1" y="588691"/>
              <a:ext cx="3026771" cy="449319"/>
            </a:xfrm>
            <a:custGeom>
              <a:avLst/>
              <a:gdLst>
                <a:gd name="connsiteX0" fmla="*/ 0 w 2411760"/>
                <a:gd name="connsiteY0" fmla="*/ 0 h 484751"/>
                <a:gd name="connsiteX1" fmla="*/ 2411760 w 2411760"/>
                <a:gd name="connsiteY1" fmla="*/ 0 h 484751"/>
                <a:gd name="connsiteX2" fmla="*/ 2411760 w 2411760"/>
                <a:gd name="connsiteY2" fmla="*/ 484751 h 484751"/>
                <a:gd name="connsiteX3" fmla="*/ 0 w 2411760"/>
                <a:gd name="connsiteY3" fmla="*/ 484751 h 484751"/>
                <a:gd name="connsiteX4" fmla="*/ 0 w 2411760"/>
                <a:gd name="connsiteY4" fmla="*/ 0 h 484751"/>
                <a:gd name="connsiteX0" fmla="*/ 0 w 2849910"/>
                <a:gd name="connsiteY0" fmla="*/ 0 h 484751"/>
                <a:gd name="connsiteX1" fmla="*/ 2411760 w 2849910"/>
                <a:gd name="connsiteY1" fmla="*/ 0 h 484751"/>
                <a:gd name="connsiteX2" fmla="*/ 2849910 w 2849910"/>
                <a:gd name="connsiteY2" fmla="*/ 484751 h 484751"/>
                <a:gd name="connsiteX3" fmla="*/ 0 w 2849910"/>
                <a:gd name="connsiteY3" fmla="*/ 484751 h 484751"/>
                <a:gd name="connsiteX4" fmla="*/ 0 w 2849910"/>
                <a:gd name="connsiteY4" fmla="*/ 0 h 484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9910" h="484751">
                  <a:moveTo>
                    <a:pt x="0" y="0"/>
                  </a:moveTo>
                  <a:lnTo>
                    <a:pt x="2411760" y="0"/>
                  </a:lnTo>
                  <a:lnTo>
                    <a:pt x="2849910" y="484751"/>
                  </a:lnTo>
                  <a:lnTo>
                    <a:pt x="0" y="484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758285" y="65834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开发过程</a:t>
              </a:r>
              <a:endParaRPr lang="zh-CN" altLang="en-US" sz="1600" dirty="0">
                <a:solidFill>
                  <a:prstClr val="white"/>
                </a:solidFill>
              </a:endParaRPr>
            </a:p>
          </p:txBody>
        </p:sp>
      </p:grpSp>
      <p:sp>
        <p:nvSpPr>
          <p:cNvPr id="5" name="矩形 2"/>
          <p:cNvSpPr/>
          <p:nvPr/>
        </p:nvSpPr>
        <p:spPr>
          <a:xfrm>
            <a:off x="797689" y="3155487"/>
            <a:ext cx="7411452" cy="504056"/>
          </a:xfrm>
          <a:custGeom>
            <a:avLst/>
            <a:gdLst>
              <a:gd name="connsiteX0" fmla="*/ 0 w 7099546"/>
              <a:gd name="connsiteY0" fmla="*/ 0 h 504056"/>
              <a:gd name="connsiteX1" fmla="*/ 7099546 w 7099546"/>
              <a:gd name="connsiteY1" fmla="*/ 0 h 504056"/>
              <a:gd name="connsiteX2" fmla="*/ 7099546 w 7099546"/>
              <a:gd name="connsiteY2" fmla="*/ 504056 h 504056"/>
              <a:gd name="connsiteX3" fmla="*/ 0 w 7099546"/>
              <a:gd name="connsiteY3" fmla="*/ 504056 h 504056"/>
              <a:gd name="connsiteX4" fmla="*/ 0 w 7099546"/>
              <a:gd name="connsiteY4" fmla="*/ 0 h 504056"/>
              <a:gd name="connsiteX0" fmla="*/ 0 w 7099546"/>
              <a:gd name="connsiteY0" fmla="*/ 0 h 504056"/>
              <a:gd name="connsiteX1" fmla="*/ 7099546 w 7099546"/>
              <a:gd name="connsiteY1" fmla="*/ 0 h 504056"/>
              <a:gd name="connsiteX2" fmla="*/ 7091412 w 7099546"/>
              <a:gd name="connsiteY2" fmla="*/ 253938 h 504056"/>
              <a:gd name="connsiteX3" fmla="*/ 7099546 w 7099546"/>
              <a:gd name="connsiteY3" fmla="*/ 504056 h 504056"/>
              <a:gd name="connsiteX4" fmla="*/ 0 w 7099546"/>
              <a:gd name="connsiteY4" fmla="*/ 504056 h 504056"/>
              <a:gd name="connsiteX5" fmla="*/ 0 w 7099546"/>
              <a:gd name="connsiteY5" fmla="*/ 0 h 504056"/>
              <a:gd name="connsiteX0" fmla="*/ 0 w 7411452"/>
              <a:gd name="connsiteY0" fmla="*/ 0 h 504056"/>
              <a:gd name="connsiteX1" fmla="*/ 7099546 w 7411452"/>
              <a:gd name="connsiteY1" fmla="*/ 0 h 504056"/>
              <a:gd name="connsiteX2" fmla="*/ 7411452 w 7411452"/>
              <a:gd name="connsiteY2" fmla="*/ 246318 h 504056"/>
              <a:gd name="connsiteX3" fmla="*/ 7099546 w 7411452"/>
              <a:gd name="connsiteY3" fmla="*/ 504056 h 504056"/>
              <a:gd name="connsiteX4" fmla="*/ 0 w 7411452"/>
              <a:gd name="connsiteY4" fmla="*/ 504056 h 504056"/>
              <a:gd name="connsiteX5" fmla="*/ 0 w 7411452"/>
              <a:gd name="connsiteY5" fmla="*/ 0 h 50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11452" h="504056">
                <a:moveTo>
                  <a:pt x="0" y="0"/>
                </a:moveTo>
                <a:lnTo>
                  <a:pt x="7099546" y="0"/>
                </a:lnTo>
                <a:lnTo>
                  <a:pt x="7411452" y="246318"/>
                </a:lnTo>
                <a:lnTo>
                  <a:pt x="7099546" y="504056"/>
                </a:lnTo>
                <a:lnTo>
                  <a:pt x="0" y="504056"/>
                </a:lnTo>
                <a:lnTo>
                  <a:pt x="0" y="0"/>
                </a:lnTo>
                <a:close/>
              </a:path>
            </a:pathLst>
          </a:custGeom>
          <a:solidFill>
            <a:srgbClr val="9DB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547664" y="2210435"/>
            <a:ext cx="1685077" cy="2315332"/>
            <a:chOff x="1547664" y="1520624"/>
            <a:chExt cx="1685077" cy="2315332"/>
          </a:xfrm>
        </p:grpSpPr>
        <p:sp>
          <p:nvSpPr>
            <p:cNvPr id="7" name="椭圆 6"/>
            <p:cNvSpPr/>
            <p:nvPr/>
          </p:nvSpPr>
          <p:spPr>
            <a:xfrm>
              <a:off x="1792113" y="2141640"/>
              <a:ext cx="1152128" cy="1152128"/>
            </a:xfrm>
            <a:prstGeom prst="ellipse">
              <a:avLst/>
            </a:prstGeom>
            <a:solidFill>
              <a:srgbClr val="215968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prstClr val="white"/>
                  </a:solidFill>
                  <a:latin typeface="方正超粗黑简体" pitchFamily="65" charset="-122"/>
                  <a:ea typeface="方正超粗黑简体" pitchFamily="65" charset="-122"/>
                </a:rPr>
                <a:t>1</a:t>
              </a:r>
              <a:endParaRPr lang="zh-CN" altLang="en-US" sz="1600" dirty="0">
                <a:solidFill>
                  <a:prstClr val="white"/>
                </a:solidFill>
                <a:latin typeface="方正超粗黑简体" pitchFamily="65" charset="-122"/>
                <a:ea typeface="方正超粗黑简体" pitchFamily="65" charset="-122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547664" y="1520624"/>
              <a:ext cx="16850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latin typeface="方正正中黑简体" pitchFamily="2" charset="-122"/>
                  <a:ea typeface="方正正中黑简体" pitchFamily="2" charset="-122"/>
                </a:rPr>
                <a:t>2014.4-2014.6</a:t>
              </a:r>
              <a:endParaRPr lang="zh-CN" altLang="en-US" dirty="0">
                <a:latin typeface="方正正中黑简体" pitchFamily="2" charset="-122"/>
                <a:ea typeface="方正正中黑简体" pitchFamily="2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775388" y="3435846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zh-CN" altLang="en-US" sz="20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前期</a:t>
              </a:r>
              <a:r>
                <a:rPr lang="zh-CN" altLang="en-US" sz="2000" kern="0" dirty="0">
                  <a:latin typeface="微软雅黑" pitchFamily="34" charset="-122"/>
                  <a:ea typeface="微软雅黑" pitchFamily="34" charset="-122"/>
                </a:rPr>
                <a:t>调研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635896" y="2195572"/>
            <a:ext cx="1518364" cy="2237862"/>
            <a:chOff x="3635896" y="1505761"/>
            <a:chExt cx="1518364" cy="2237862"/>
          </a:xfrm>
        </p:grpSpPr>
        <p:sp>
          <p:nvSpPr>
            <p:cNvPr id="13" name="椭圆 12"/>
            <p:cNvSpPr/>
            <p:nvPr/>
          </p:nvSpPr>
          <p:spPr>
            <a:xfrm>
              <a:off x="3850221" y="2141640"/>
              <a:ext cx="1152128" cy="1152128"/>
            </a:xfrm>
            <a:prstGeom prst="ellipse">
              <a:avLst/>
            </a:prstGeom>
            <a:solidFill>
              <a:srgbClr val="9DB9B6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prstClr val="white"/>
                  </a:solidFill>
                  <a:latin typeface="方正超粗黑简体" pitchFamily="65" charset="-122"/>
                  <a:ea typeface="方正超粗黑简体" pitchFamily="65" charset="-122"/>
                </a:rPr>
                <a:t>2</a:t>
              </a:r>
              <a:endParaRPr lang="zh-CN" altLang="en-US" sz="1600" dirty="0">
                <a:solidFill>
                  <a:prstClr val="white"/>
                </a:solidFill>
                <a:latin typeface="方正超粗黑简体" pitchFamily="65" charset="-122"/>
                <a:ea typeface="方正超粗黑简体" pitchFamily="65" charset="-122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635896" y="1505761"/>
              <a:ext cx="15183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prstClr val="white">
                      <a:lumMod val="50000"/>
                    </a:prstClr>
                  </a:solidFill>
                  <a:latin typeface="方正正中黑简体" pitchFamily="2" charset="-122"/>
                  <a:ea typeface="方正正中黑简体" pitchFamily="2" charset="-122"/>
                </a:rPr>
                <a:t>2014.7-2014.9</a:t>
              </a:r>
              <a:endParaRPr lang="zh-CN" altLang="en-US" sz="1600" dirty="0">
                <a:solidFill>
                  <a:prstClr val="white">
                    <a:lumMod val="50000"/>
                  </a:prstClr>
                </a:solidFill>
                <a:latin typeface="方正正中黑简体" pitchFamily="2" charset="-122"/>
                <a:ea typeface="方正正中黑简体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3819840" y="3435846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zh-CN" altLang="en-US" sz="1400" kern="0" dirty="0" smtClean="0">
                  <a:solidFill>
                    <a:prstClr val="white">
                      <a:lumMod val="50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信息分析设计</a:t>
              </a:r>
              <a:endParaRPr lang="zh-CN" altLang="en-US" sz="1400" kern="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580112" y="2204864"/>
            <a:ext cx="1620957" cy="2228570"/>
            <a:chOff x="5580112" y="1515053"/>
            <a:chExt cx="1620957" cy="2228570"/>
          </a:xfrm>
        </p:grpSpPr>
        <p:sp>
          <p:nvSpPr>
            <p:cNvPr id="19" name="椭圆 18"/>
            <p:cNvSpPr/>
            <p:nvPr/>
          </p:nvSpPr>
          <p:spPr>
            <a:xfrm>
              <a:off x="5908329" y="2141640"/>
              <a:ext cx="1152128" cy="1152128"/>
            </a:xfrm>
            <a:prstGeom prst="ellipse">
              <a:avLst/>
            </a:prstGeom>
            <a:solidFill>
              <a:srgbClr val="9DB9B6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prstClr val="white"/>
                  </a:solidFill>
                  <a:latin typeface="方正超粗黑简体" pitchFamily="65" charset="-122"/>
                  <a:ea typeface="方正超粗黑简体" pitchFamily="65" charset="-122"/>
                </a:rPr>
                <a:t>3</a:t>
              </a:r>
              <a:endParaRPr lang="zh-CN" altLang="en-US" sz="1600" dirty="0">
                <a:solidFill>
                  <a:prstClr val="white"/>
                </a:solidFill>
                <a:latin typeface="方正超粗黑简体" pitchFamily="65" charset="-122"/>
                <a:ea typeface="方正超粗黑简体" pitchFamily="65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580112" y="1515053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方正正中黑简体" pitchFamily="2" charset="-122"/>
                  <a:ea typeface="方正正中黑简体" pitchFamily="2" charset="-122"/>
                </a:rPr>
                <a:t>2014.10-2015.3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latin typeface="方正正中黑简体" pitchFamily="2" charset="-122"/>
                <a:ea typeface="方正正中黑简体" pitchFamily="2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6018677" y="3435846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zh-CN" altLang="en-US" sz="1400" kern="0" dirty="0" smtClean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代码实现</a:t>
              </a:r>
              <a:endParaRPr lang="zh-CN" altLang="en-US" sz="1400" kern="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7060457" y="6309320"/>
            <a:ext cx="1976039" cy="3600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6130652"/>
            <a:ext cx="1512292" cy="6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052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2200</TotalTime>
  <Words>734</Words>
  <Application>Microsoft Office PowerPoint</Application>
  <PresentationFormat>全屏显示(4:3)</PresentationFormat>
  <Paragraphs>289</Paragraphs>
  <Slides>35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6" baseType="lpstr">
      <vt:lpstr>方正超粗黑简体</vt:lpstr>
      <vt:lpstr>方正正中黑简体</vt:lpstr>
      <vt:lpstr>方正综艺_GBK</vt:lpstr>
      <vt:lpstr>黑体</vt:lpstr>
      <vt:lpstr>隶书</vt:lpstr>
      <vt:lpstr>宋体</vt:lpstr>
      <vt:lpstr>微软雅黑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Mary</cp:lastModifiedBy>
  <cp:revision>195</cp:revision>
  <dcterms:created xsi:type="dcterms:W3CDTF">2013-07-22T14:16:44Z</dcterms:created>
  <dcterms:modified xsi:type="dcterms:W3CDTF">2015-05-09T04:33:09Z</dcterms:modified>
</cp:coreProperties>
</file>

<file path=docProps/thumbnail.jpeg>
</file>